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117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119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23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120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116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24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122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118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2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115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+xml" PartName="/ppt/slides/slide121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13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123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18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98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63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116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114.xml"/>
  <Override ContentType="application/vnd.openxmlformats-officedocument.presentationml.slide+xml" PartName="/ppt/slides/slide31.xml"/>
  <Override ContentType="application/vnd.openxmlformats-officedocument.presentationml.slide+xml" PartName="/ppt/slides/slide120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22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1.xml"/>
  <Override ContentType="application/vnd.openxmlformats-officedocument.presentationml.slide+xml" PartName="/ppt/slides/slide110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124.xml"/>
  <Override ContentType="application/vnd.openxmlformats-officedocument.presentationml.slide+xml" PartName="/ppt/slides/slide83.xml"/>
  <Override ContentType="application/vnd.openxmlformats-officedocument.presentationml.slide+xml" PartName="/ppt/slides/slide106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119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109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117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92.xml"/>
  <Override ContentType="application/vnd.openxmlformats-officedocument.presentationml.slide+xml" PartName="/ppt/slides/slide115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708" r:id="rId4"/>
    <p:sldMasterId id="2147483709" r:id="rId5"/>
    <p:sldMasterId id="2147483710" r:id="rId6"/>
    <p:sldMasterId id="2147483711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284" r:id="rId37"/>
    <p:sldId id="285" r:id="rId38"/>
    <p:sldId id="286" r:id="rId39"/>
    <p:sldId id="287" r:id="rId40"/>
    <p:sldId id="288" r:id="rId41"/>
    <p:sldId id="289" r:id="rId42"/>
    <p:sldId id="290" r:id="rId43"/>
    <p:sldId id="291" r:id="rId44"/>
    <p:sldId id="292" r:id="rId45"/>
    <p:sldId id="293" r:id="rId46"/>
    <p:sldId id="294" r:id="rId47"/>
    <p:sldId id="295" r:id="rId48"/>
    <p:sldId id="296" r:id="rId49"/>
    <p:sldId id="297" r:id="rId50"/>
    <p:sldId id="298" r:id="rId51"/>
    <p:sldId id="299" r:id="rId52"/>
    <p:sldId id="300" r:id="rId53"/>
    <p:sldId id="301" r:id="rId54"/>
    <p:sldId id="302" r:id="rId55"/>
    <p:sldId id="303" r:id="rId56"/>
    <p:sldId id="304" r:id="rId57"/>
    <p:sldId id="305" r:id="rId58"/>
    <p:sldId id="306" r:id="rId59"/>
    <p:sldId id="307" r:id="rId60"/>
    <p:sldId id="308" r:id="rId61"/>
    <p:sldId id="309" r:id="rId62"/>
    <p:sldId id="310" r:id="rId63"/>
    <p:sldId id="311" r:id="rId64"/>
    <p:sldId id="312" r:id="rId65"/>
    <p:sldId id="313" r:id="rId66"/>
    <p:sldId id="314" r:id="rId67"/>
    <p:sldId id="315" r:id="rId68"/>
    <p:sldId id="316" r:id="rId69"/>
    <p:sldId id="317" r:id="rId70"/>
    <p:sldId id="318" r:id="rId71"/>
    <p:sldId id="319" r:id="rId72"/>
    <p:sldId id="320" r:id="rId73"/>
    <p:sldId id="321" r:id="rId74"/>
    <p:sldId id="322" r:id="rId75"/>
    <p:sldId id="323" r:id="rId76"/>
    <p:sldId id="324" r:id="rId77"/>
    <p:sldId id="325" r:id="rId78"/>
    <p:sldId id="326" r:id="rId79"/>
    <p:sldId id="327" r:id="rId80"/>
    <p:sldId id="328" r:id="rId81"/>
    <p:sldId id="329" r:id="rId82"/>
    <p:sldId id="330" r:id="rId83"/>
    <p:sldId id="331" r:id="rId84"/>
    <p:sldId id="332" r:id="rId85"/>
    <p:sldId id="333" r:id="rId86"/>
    <p:sldId id="334" r:id="rId87"/>
    <p:sldId id="335" r:id="rId88"/>
    <p:sldId id="336" r:id="rId89"/>
    <p:sldId id="337" r:id="rId90"/>
    <p:sldId id="338" r:id="rId91"/>
    <p:sldId id="339" r:id="rId92"/>
    <p:sldId id="340" r:id="rId93"/>
    <p:sldId id="341" r:id="rId94"/>
    <p:sldId id="342" r:id="rId95"/>
    <p:sldId id="343" r:id="rId96"/>
    <p:sldId id="344" r:id="rId97"/>
    <p:sldId id="345" r:id="rId98"/>
    <p:sldId id="346" r:id="rId99"/>
    <p:sldId id="347" r:id="rId100"/>
    <p:sldId id="348" r:id="rId101"/>
    <p:sldId id="349" r:id="rId102"/>
    <p:sldId id="350" r:id="rId103"/>
    <p:sldId id="351" r:id="rId104"/>
    <p:sldId id="352" r:id="rId105"/>
    <p:sldId id="353" r:id="rId106"/>
    <p:sldId id="354" r:id="rId107"/>
    <p:sldId id="355" r:id="rId108"/>
    <p:sldId id="356" r:id="rId109"/>
    <p:sldId id="357" r:id="rId110"/>
    <p:sldId id="358" r:id="rId111"/>
    <p:sldId id="359" r:id="rId112"/>
    <p:sldId id="360" r:id="rId113"/>
    <p:sldId id="361" r:id="rId114"/>
    <p:sldId id="362" r:id="rId115"/>
    <p:sldId id="363" r:id="rId116"/>
    <p:sldId id="364" r:id="rId117"/>
    <p:sldId id="365" r:id="rId118"/>
    <p:sldId id="366" r:id="rId119"/>
    <p:sldId id="367" r:id="rId120"/>
    <p:sldId id="368" r:id="rId121"/>
    <p:sldId id="369" r:id="rId122"/>
    <p:sldId id="370" r:id="rId123"/>
    <p:sldId id="371" r:id="rId124"/>
    <p:sldId id="372" r:id="rId125"/>
    <p:sldId id="373" r:id="rId126"/>
    <p:sldId id="374" r:id="rId127"/>
    <p:sldId id="375" r:id="rId128"/>
    <p:sldId id="376" r:id="rId129"/>
    <p:sldId id="377" r:id="rId130"/>
    <p:sldId id="378" r:id="rId131"/>
    <p:sldId id="379" r:id="rId132"/>
  </p:sldIdLst>
  <p:sldSz cy="5143500" cx="9144000"/>
  <p:notesSz cx="6858000" cy="9144000"/>
  <p:embeddedFontLst>
    <p:embeddedFont>
      <p:font typeface="Helvetica Neue"/>
      <p:regular r:id="rId133"/>
      <p:bold r:id="rId134"/>
      <p:italic r:id="rId135"/>
      <p:boldItalic r:id="rId136"/>
    </p:embeddedFont>
    <p:embeddedFont>
      <p:font typeface="Helvetica Neue Light"/>
      <p:regular r:id="rId137"/>
      <p:bold r:id="rId138"/>
      <p:italic r:id="rId139"/>
      <p:boldItalic r:id="rId140"/>
    </p:embeddedFont>
    <p:embeddedFont>
      <p:font typeface="Gill Sans"/>
      <p:regular r:id="rId141"/>
      <p:bold r:id="rId1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CBE11678-BDD9-4C3F-9216-BF4AE9FA71BF}">
  <a:tblStyle styleId="{CBE11678-BDD9-4C3F-9216-BF4AE9FA71B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2.xml"/><Relationship Id="rId42" Type="http://schemas.openxmlformats.org/officeDocument/2006/relationships/slide" Target="slides/slide34.xml"/><Relationship Id="rId41" Type="http://schemas.openxmlformats.org/officeDocument/2006/relationships/slide" Target="slides/slide33.xml"/><Relationship Id="rId44" Type="http://schemas.openxmlformats.org/officeDocument/2006/relationships/slide" Target="slides/slide36.xml"/><Relationship Id="rId43" Type="http://schemas.openxmlformats.org/officeDocument/2006/relationships/slide" Target="slides/slide35.xml"/><Relationship Id="rId46" Type="http://schemas.openxmlformats.org/officeDocument/2006/relationships/slide" Target="slides/slide38.xml"/><Relationship Id="rId45" Type="http://schemas.openxmlformats.org/officeDocument/2006/relationships/slide" Target="slides/slide37.xml"/><Relationship Id="rId107" Type="http://schemas.openxmlformats.org/officeDocument/2006/relationships/slide" Target="slides/slide99.xml"/><Relationship Id="rId106" Type="http://schemas.openxmlformats.org/officeDocument/2006/relationships/slide" Target="slides/slide98.xml"/><Relationship Id="rId105" Type="http://schemas.openxmlformats.org/officeDocument/2006/relationships/slide" Target="slides/slide97.xml"/><Relationship Id="rId104" Type="http://schemas.openxmlformats.org/officeDocument/2006/relationships/slide" Target="slides/slide96.xml"/><Relationship Id="rId109" Type="http://schemas.openxmlformats.org/officeDocument/2006/relationships/slide" Target="slides/slide101.xml"/><Relationship Id="rId108" Type="http://schemas.openxmlformats.org/officeDocument/2006/relationships/slide" Target="slides/slide100.xml"/><Relationship Id="rId48" Type="http://schemas.openxmlformats.org/officeDocument/2006/relationships/slide" Target="slides/slide40.xml"/><Relationship Id="rId47" Type="http://schemas.openxmlformats.org/officeDocument/2006/relationships/slide" Target="slides/slide39.xml"/><Relationship Id="rId49" Type="http://schemas.openxmlformats.org/officeDocument/2006/relationships/slide" Target="slides/slide41.xml"/><Relationship Id="rId103" Type="http://schemas.openxmlformats.org/officeDocument/2006/relationships/slide" Target="slides/slide95.xml"/><Relationship Id="rId102" Type="http://schemas.openxmlformats.org/officeDocument/2006/relationships/slide" Target="slides/slide94.xml"/><Relationship Id="rId101" Type="http://schemas.openxmlformats.org/officeDocument/2006/relationships/slide" Target="slides/slide93.xml"/><Relationship Id="rId100" Type="http://schemas.openxmlformats.org/officeDocument/2006/relationships/slide" Target="slides/slide92.xml"/><Relationship Id="rId31" Type="http://schemas.openxmlformats.org/officeDocument/2006/relationships/slide" Target="slides/slide23.xml"/><Relationship Id="rId30" Type="http://schemas.openxmlformats.org/officeDocument/2006/relationships/slide" Target="slides/slide22.xml"/><Relationship Id="rId33" Type="http://schemas.openxmlformats.org/officeDocument/2006/relationships/slide" Target="slides/slide25.xml"/><Relationship Id="rId32" Type="http://schemas.openxmlformats.org/officeDocument/2006/relationships/slide" Target="slides/slide24.xml"/><Relationship Id="rId35" Type="http://schemas.openxmlformats.org/officeDocument/2006/relationships/slide" Target="slides/slide27.xml"/><Relationship Id="rId34" Type="http://schemas.openxmlformats.org/officeDocument/2006/relationships/slide" Target="slides/slide26.xml"/><Relationship Id="rId37" Type="http://schemas.openxmlformats.org/officeDocument/2006/relationships/slide" Target="slides/slide29.xml"/><Relationship Id="rId36" Type="http://schemas.openxmlformats.org/officeDocument/2006/relationships/slide" Target="slides/slide28.xml"/><Relationship Id="rId39" Type="http://schemas.openxmlformats.org/officeDocument/2006/relationships/slide" Target="slides/slide31.xml"/><Relationship Id="rId38" Type="http://schemas.openxmlformats.org/officeDocument/2006/relationships/slide" Target="slides/slide30.xml"/><Relationship Id="rId20" Type="http://schemas.openxmlformats.org/officeDocument/2006/relationships/slide" Target="slides/slide12.xml"/><Relationship Id="rId22" Type="http://schemas.openxmlformats.org/officeDocument/2006/relationships/slide" Target="slides/slide14.xml"/><Relationship Id="rId21" Type="http://schemas.openxmlformats.org/officeDocument/2006/relationships/slide" Target="slides/slide13.xml"/><Relationship Id="rId24" Type="http://schemas.openxmlformats.org/officeDocument/2006/relationships/slide" Target="slides/slide16.xml"/><Relationship Id="rId23" Type="http://schemas.openxmlformats.org/officeDocument/2006/relationships/slide" Target="slides/slide15.xml"/><Relationship Id="rId129" Type="http://schemas.openxmlformats.org/officeDocument/2006/relationships/slide" Target="slides/slide121.xml"/><Relationship Id="rId128" Type="http://schemas.openxmlformats.org/officeDocument/2006/relationships/slide" Target="slides/slide120.xml"/><Relationship Id="rId127" Type="http://schemas.openxmlformats.org/officeDocument/2006/relationships/slide" Target="slides/slide119.xml"/><Relationship Id="rId126" Type="http://schemas.openxmlformats.org/officeDocument/2006/relationships/slide" Target="slides/slide118.xml"/><Relationship Id="rId26" Type="http://schemas.openxmlformats.org/officeDocument/2006/relationships/slide" Target="slides/slide18.xml"/><Relationship Id="rId121" Type="http://schemas.openxmlformats.org/officeDocument/2006/relationships/slide" Target="slides/slide113.xml"/><Relationship Id="rId25" Type="http://schemas.openxmlformats.org/officeDocument/2006/relationships/slide" Target="slides/slide17.xml"/><Relationship Id="rId120" Type="http://schemas.openxmlformats.org/officeDocument/2006/relationships/slide" Target="slides/slide112.xml"/><Relationship Id="rId28" Type="http://schemas.openxmlformats.org/officeDocument/2006/relationships/slide" Target="slides/slide20.xml"/><Relationship Id="rId27" Type="http://schemas.openxmlformats.org/officeDocument/2006/relationships/slide" Target="slides/slide19.xml"/><Relationship Id="rId125" Type="http://schemas.openxmlformats.org/officeDocument/2006/relationships/slide" Target="slides/slide117.xml"/><Relationship Id="rId29" Type="http://schemas.openxmlformats.org/officeDocument/2006/relationships/slide" Target="slides/slide21.xml"/><Relationship Id="rId124" Type="http://schemas.openxmlformats.org/officeDocument/2006/relationships/slide" Target="slides/slide116.xml"/><Relationship Id="rId123" Type="http://schemas.openxmlformats.org/officeDocument/2006/relationships/slide" Target="slides/slide115.xml"/><Relationship Id="rId122" Type="http://schemas.openxmlformats.org/officeDocument/2006/relationships/slide" Target="slides/slide114.xml"/><Relationship Id="rId95" Type="http://schemas.openxmlformats.org/officeDocument/2006/relationships/slide" Target="slides/slide87.xml"/><Relationship Id="rId94" Type="http://schemas.openxmlformats.org/officeDocument/2006/relationships/slide" Target="slides/slide86.xml"/><Relationship Id="rId97" Type="http://schemas.openxmlformats.org/officeDocument/2006/relationships/slide" Target="slides/slide89.xml"/><Relationship Id="rId96" Type="http://schemas.openxmlformats.org/officeDocument/2006/relationships/slide" Target="slides/slide88.xml"/><Relationship Id="rId11" Type="http://schemas.openxmlformats.org/officeDocument/2006/relationships/slide" Target="slides/slide3.xml"/><Relationship Id="rId99" Type="http://schemas.openxmlformats.org/officeDocument/2006/relationships/slide" Target="slides/slide91.xml"/><Relationship Id="rId10" Type="http://schemas.openxmlformats.org/officeDocument/2006/relationships/slide" Target="slides/slide2.xml"/><Relationship Id="rId98" Type="http://schemas.openxmlformats.org/officeDocument/2006/relationships/slide" Target="slides/slide90.xml"/><Relationship Id="rId13" Type="http://schemas.openxmlformats.org/officeDocument/2006/relationships/slide" Target="slides/slide5.xml"/><Relationship Id="rId12" Type="http://schemas.openxmlformats.org/officeDocument/2006/relationships/slide" Target="slides/slide4.xml"/><Relationship Id="rId91" Type="http://schemas.openxmlformats.org/officeDocument/2006/relationships/slide" Target="slides/slide83.xml"/><Relationship Id="rId90" Type="http://schemas.openxmlformats.org/officeDocument/2006/relationships/slide" Target="slides/slide82.xml"/><Relationship Id="rId93" Type="http://schemas.openxmlformats.org/officeDocument/2006/relationships/slide" Target="slides/slide85.xml"/><Relationship Id="rId92" Type="http://schemas.openxmlformats.org/officeDocument/2006/relationships/slide" Target="slides/slide84.xml"/><Relationship Id="rId118" Type="http://schemas.openxmlformats.org/officeDocument/2006/relationships/slide" Target="slides/slide110.xml"/><Relationship Id="rId117" Type="http://schemas.openxmlformats.org/officeDocument/2006/relationships/slide" Target="slides/slide109.xml"/><Relationship Id="rId116" Type="http://schemas.openxmlformats.org/officeDocument/2006/relationships/slide" Target="slides/slide108.xml"/><Relationship Id="rId115" Type="http://schemas.openxmlformats.org/officeDocument/2006/relationships/slide" Target="slides/slide107.xml"/><Relationship Id="rId119" Type="http://schemas.openxmlformats.org/officeDocument/2006/relationships/slide" Target="slides/slide111.xml"/><Relationship Id="rId15" Type="http://schemas.openxmlformats.org/officeDocument/2006/relationships/slide" Target="slides/slide7.xml"/><Relationship Id="rId110" Type="http://schemas.openxmlformats.org/officeDocument/2006/relationships/slide" Target="slides/slide102.xml"/><Relationship Id="rId14" Type="http://schemas.openxmlformats.org/officeDocument/2006/relationships/slide" Target="slides/slide6.xml"/><Relationship Id="rId17" Type="http://schemas.openxmlformats.org/officeDocument/2006/relationships/slide" Target="slides/slide9.xml"/><Relationship Id="rId16" Type="http://schemas.openxmlformats.org/officeDocument/2006/relationships/slide" Target="slides/slide8.xml"/><Relationship Id="rId19" Type="http://schemas.openxmlformats.org/officeDocument/2006/relationships/slide" Target="slides/slide11.xml"/><Relationship Id="rId114" Type="http://schemas.openxmlformats.org/officeDocument/2006/relationships/slide" Target="slides/slide106.xml"/><Relationship Id="rId18" Type="http://schemas.openxmlformats.org/officeDocument/2006/relationships/slide" Target="slides/slide10.xml"/><Relationship Id="rId113" Type="http://schemas.openxmlformats.org/officeDocument/2006/relationships/slide" Target="slides/slide105.xml"/><Relationship Id="rId112" Type="http://schemas.openxmlformats.org/officeDocument/2006/relationships/slide" Target="slides/slide104.xml"/><Relationship Id="rId111" Type="http://schemas.openxmlformats.org/officeDocument/2006/relationships/slide" Target="slides/slide103.xml"/><Relationship Id="rId84" Type="http://schemas.openxmlformats.org/officeDocument/2006/relationships/slide" Target="slides/slide76.xml"/><Relationship Id="rId83" Type="http://schemas.openxmlformats.org/officeDocument/2006/relationships/slide" Target="slides/slide75.xml"/><Relationship Id="rId86" Type="http://schemas.openxmlformats.org/officeDocument/2006/relationships/slide" Target="slides/slide78.xml"/><Relationship Id="rId85" Type="http://schemas.openxmlformats.org/officeDocument/2006/relationships/slide" Target="slides/slide77.xml"/><Relationship Id="rId88" Type="http://schemas.openxmlformats.org/officeDocument/2006/relationships/slide" Target="slides/slide80.xml"/><Relationship Id="rId87" Type="http://schemas.openxmlformats.org/officeDocument/2006/relationships/slide" Target="slides/slide79.xml"/><Relationship Id="rId89" Type="http://schemas.openxmlformats.org/officeDocument/2006/relationships/slide" Target="slides/slide81.xml"/><Relationship Id="rId80" Type="http://schemas.openxmlformats.org/officeDocument/2006/relationships/slide" Target="slides/slide72.xml"/><Relationship Id="rId82" Type="http://schemas.openxmlformats.org/officeDocument/2006/relationships/slide" Target="slides/slide74.xml"/><Relationship Id="rId81" Type="http://schemas.openxmlformats.org/officeDocument/2006/relationships/slide" Target="slides/slide73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142" Type="http://schemas.openxmlformats.org/officeDocument/2006/relationships/font" Target="fonts/GillSans-bold.fntdata"/><Relationship Id="rId141" Type="http://schemas.openxmlformats.org/officeDocument/2006/relationships/font" Target="fonts/GillSans-regular.fntdata"/><Relationship Id="rId140" Type="http://schemas.openxmlformats.org/officeDocument/2006/relationships/font" Target="fonts/HelveticaNeueLight-boldItalic.fntdata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slideMaster" Target="slideMasters/slideMaster4.xml"/><Relationship Id="rId8" Type="http://schemas.openxmlformats.org/officeDocument/2006/relationships/notesMaster" Target="notesMasters/notesMaster1.xml"/><Relationship Id="rId73" Type="http://schemas.openxmlformats.org/officeDocument/2006/relationships/slide" Target="slides/slide65.xml"/><Relationship Id="rId72" Type="http://schemas.openxmlformats.org/officeDocument/2006/relationships/slide" Target="slides/slide64.xml"/><Relationship Id="rId75" Type="http://schemas.openxmlformats.org/officeDocument/2006/relationships/slide" Target="slides/slide67.xml"/><Relationship Id="rId74" Type="http://schemas.openxmlformats.org/officeDocument/2006/relationships/slide" Target="slides/slide66.xml"/><Relationship Id="rId77" Type="http://schemas.openxmlformats.org/officeDocument/2006/relationships/slide" Target="slides/slide69.xml"/><Relationship Id="rId76" Type="http://schemas.openxmlformats.org/officeDocument/2006/relationships/slide" Target="slides/slide68.xml"/><Relationship Id="rId79" Type="http://schemas.openxmlformats.org/officeDocument/2006/relationships/slide" Target="slides/slide71.xml"/><Relationship Id="rId78" Type="http://schemas.openxmlformats.org/officeDocument/2006/relationships/slide" Target="slides/slide70.xml"/><Relationship Id="rId71" Type="http://schemas.openxmlformats.org/officeDocument/2006/relationships/slide" Target="slides/slide63.xml"/><Relationship Id="rId70" Type="http://schemas.openxmlformats.org/officeDocument/2006/relationships/slide" Target="slides/slide62.xml"/><Relationship Id="rId139" Type="http://schemas.openxmlformats.org/officeDocument/2006/relationships/font" Target="fonts/HelveticaNeueLight-italic.fntdata"/><Relationship Id="rId138" Type="http://schemas.openxmlformats.org/officeDocument/2006/relationships/font" Target="fonts/HelveticaNeueLight-bold.fntdata"/><Relationship Id="rId137" Type="http://schemas.openxmlformats.org/officeDocument/2006/relationships/font" Target="fonts/HelveticaNeueLight-regular.fntdata"/><Relationship Id="rId132" Type="http://schemas.openxmlformats.org/officeDocument/2006/relationships/slide" Target="slides/slide124.xml"/><Relationship Id="rId131" Type="http://schemas.openxmlformats.org/officeDocument/2006/relationships/slide" Target="slides/slide123.xml"/><Relationship Id="rId130" Type="http://schemas.openxmlformats.org/officeDocument/2006/relationships/slide" Target="slides/slide122.xml"/><Relationship Id="rId136" Type="http://schemas.openxmlformats.org/officeDocument/2006/relationships/font" Target="fonts/HelveticaNeue-boldItalic.fntdata"/><Relationship Id="rId135" Type="http://schemas.openxmlformats.org/officeDocument/2006/relationships/font" Target="fonts/HelveticaNeue-italic.fntdata"/><Relationship Id="rId134" Type="http://schemas.openxmlformats.org/officeDocument/2006/relationships/font" Target="fonts/HelveticaNeue-bold.fntdata"/><Relationship Id="rId133" Type="http://schemas.openxmlformats.org/officeDocument/2006/relationships/font" Target="fonts/HelveticaNeue-regular.fntdata"/><Relationship Id="rId62" Type="http://schemas.openxmlformats.org/officeDocument/2006/relationships/slide" Target="slides/slide54.xml"/><Relationship Id="rId61" Type="http://schemas.openxmlformats.org/officeDocument/2006/relationships/slide" Target="slides/slide53.xml"/><Relationship Id="rId64" Type="http://schemas.openxmlformats.org/officeDocument/2006/relationships/slide" Target="slides/slide56.xml"/><Relationship Id="rId63" Type="http://schemas.openxmlformats.org/officeDocument/2006/relationships/slide" Target="slides/slide55.xml"/><Relationship Id="rId66" Type="http://schemas.openxmlformats.org/officeDocument/2006/relationships/slide" Target="slides/slide58.xml"/><Relationship Id="rId65" Type="http://schemas.openxmlformats.org/officeDocument/2006/relationships/slide" Target="slides/slide57.xml"/><Relationship Id="rId68" Type="http://schemas.openxmlformats.org/officeDocument/2006/relationships/slide" Target="slides/slide60.xml"/><Relationship Id="rId67" Type="http://schemas.openxmlformats.org/officeDocument/2006/relationships/slide" Target="slides/slide59.xml"/><Relationship Id="rId60" Type="http://schemas.openxmlformats.org/officeDocument/2006/relationships/slide" Target="slides/slide52.xml"/><Relationship Id="rId69" Type="http://schemas.openxmlformats.org/officeDocument/2006/relationships/slide" Target="slides/slide61.xml"/><Relationship Id="rId51" Type="http://schemas.openxmlformats.org/officeDocument/2006/relationships/slide" Target="slides/slide43.xml"/><Relationship Id="rId50" Type="http://schemas.openxmlformats.org/officeDocument/2006/relationships/slide" Target="slides/slide42.xml"/><Relationship Id="rId53" Type="http://schemas.openxmlformats.org/officeDocument/2006/relationships/slide" Target="slides/slide45.xml"/><Relationship Id="rId52" Type="http://schemas.openxmlformats.org/officeDocument/2006/relationships/slide" Target="slides/slide44.xml"/><Relationship Id="rId55" Type="http://schemas.openxmlformats.org/officeDocument/2006/relationships/slide" Target="slides/slide47.xml"/><Relationship Id="rId54" Type="http://schemas.openxmlformats.org/officeDocument/2006/relationships/slide" Target="slides/slide46.xml"/><Relationship Id="rId57" Type="http://schemas.openxmlformats.org/officeDocument/2006/relationships/slide" Target="slides/slide49.xml"/><Relationship Id="rId56" Type="http://schemas.openxmlformats.org/officeDocument/2006/relationships/slide" Target="slides/slide48.xml"/><Relationship Id="rId59" Type="http://schemas.openxmlformats.org/officeDocument/2006/relationships/slide" Target="slides/slide51.xml"/><Relationship Id="rId58" Type="http://schemas.openxmlformats.org/officeDocument/2006/relationships/slide" Target="slides/slide50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Char char="●"/>
              <a:defRPr sz="1100"/>
            </a:lvl1pPr>
            <a:lvl2pPr lvl="1">
              <a:spcBef>
                <a:spcPts val="0"/>
              </a:spcBef>
              <a:buChar char="○"/>
              <a:defRPr sz="1100"/>
            </a:lvl2pPr>
            <a:lvl3pPr lvl="2">
              <a:spcBef>
                <a:spcPts val="0"/>
              </a:spcBef>
              <a:buChar char="■"/>
              <a:defRPr sz="1100"/>
            </a:lvl3pPr>
            <a:lvl4pPr lvl="3">
              <a:spcBef>
                <a:spcPts val="0"/>
              </a:spcBef>
              <a:buChar char="●"/>
              <a:defRPr sz="1100"/>
            </a:lvl4pPr>
            <a:lvl5pPr lvl="4">
              <a:spcBef>
                <a:spcPts val="0"/>
              </a:spcBef>
              <a:buChar char="○"/>
              <a:defRPr sz="1100"/>
            </a:lvl5pPr>
            <a:lvl6pPr lvl="5">
              <a:spcBef>
                <a:spcPts val="0"/>
              </a:spcBef>
              <a:buChar char="■"/>
              <a:defRPr sz="1100"/>
            </a:lvl6pPr>
            <a:lvl7pPr lvl="6">
              <a:spcBef>
                <a:spcPts val="0"/>
              </a:spcBef>
              <a:buChar char="●"/>
              <a:defRPr sz="1100"/>
            </a:lvl7pPr>
            <a:lvl8pPr lvl="7">
              <a:spcBef>
                <a:spcPts val="0"/>
              </a:spcBef>
              <a:buChar char="○"/>
              <a:defRPr sz="1100"/>
            </a:lvl8pPr>
            <a:lvl9pPr lvl="8">
              <a:spcBef>
                <a:spcPts val="0"/>
              </a:spcBef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2" name="Shape 25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Shape 366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Shape 367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5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Shape 104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7" name="Shape 104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3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Shape 105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5" name="Shape 105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5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Shape 107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7" name="Shape 10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3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Shape 108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5" name="Shape 10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0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1" name="Shape 1091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92" name="Shape 109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6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" name="Shape 109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8" name="Shape 10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2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Shape 1103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04" name="Shape 110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7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Shape 1108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09" name="Shape 110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2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Shape 1113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14" name="Shape 111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7" name="Shape 1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" name="Shape 1118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19" name="Shape 111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Shape 374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5" name="Shape 375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2" name="Shape 1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3" name="Shape 1123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24" name="Shape 112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7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Shape 1128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29" name="Shape 112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2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" name="Shape 1133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34" name="Shape 113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7" name="Shape 1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8" name="Shape 1138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39" name="Shape 113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2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Shape 1143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44" name="Shape 114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7" name="Shape 1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8" name="Shape 1148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49" name="Shape 114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2" name="Shape 1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3" name="Shape 1153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54" name="Shape 115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7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Shape 1158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59" name="Shape 115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2" name="Shape 1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3" name="Shape 1163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64" name="Shape 116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7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Shape 1168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69" name="Shape 116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Shape 3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Shape 3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2" name="Shape 1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3" name="Shape 1173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74" name="Shape 117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Shape 1178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79" name="Shape 117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2" name="Shape 1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3" name="Shape 1183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84" name="Shape 118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7" name="Shape 1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8" name="Shape 1188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89" name="Shape 118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2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3" name="Shape 1193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94" name="Shape 119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Shape 38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Shape 38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Shape 393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94" name="Shape 39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Shape 39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Shape 4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Shape 4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Shape 4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Shape 420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21" name="Shape 421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Shape 426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27" name="Shape 427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Shape 437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38" name="Shape 438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Shape 260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Shape 443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44" name="Shape 44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Shape 449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50" name="Shape 450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Shape 455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56" name="Shape 456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Shape 465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66" name="Shape 466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Shape 471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72" name="Shape 472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" sz="22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how? randomly, 50, 60%?</a:t>
            </a: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Shape 476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77" name="Shape 477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Shape 481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82" name="Shape 48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Shape 488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89" name="Shape 48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Shape 495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96" name="Shape 496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02" name="Shape 50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Shape 269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Shape 508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09" name="Shape 50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Shape 516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17" name="Shape 517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Shape 522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23" name="Shape 52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Shape 528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29" name="Shape 52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Shape 535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36" name="Shape 536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Shape 542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43" name="Shape 54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Shape 547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48" name="Shape 548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Shape 552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53" name="Shape 55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Shape 557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58" name="Shape 558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Shape 562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63" name="Shape 56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4" name="Shape 28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Shape 567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68" name="Shape 568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Shape 572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73" name="Shape 57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Shape 577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78" name="Shape 578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Shape 582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83" name="Shape 58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Shape 587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88" name="Shape 588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Shape 592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93" name="Shape 59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Shape 597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98" name="Shape 598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Shape 602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03" name="Shape 60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Shape 607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08" name="Shape 608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Shape 612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13" name="Shape 61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Shape 290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Shape 617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18" name="Shape 618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Shape 623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24" name="Shape 62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Shape 628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29" name="Shape 62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Shape 633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34" name="Shape 63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Shape 638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39" name="Shape 63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Shape 643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44" name="Shape 64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Shape 648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49" name="Shape 64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Shape 653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54" name="Shape 65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Shape 658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59" name="Shape 65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Shape 663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64" name="Shape 66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Shape 305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Shape 668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69" name="Shape 66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Shape 673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74" name="Shape 67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Shape 678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79" name="Shape 67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Shape 683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84" name="Shape 68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Shape 688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89" name="Shape 68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Shape 693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94" name="Shape 69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Shape 698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99" name="Shape 69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Shape 704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05" name="Shape 705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Shape 715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16" name="Shape 716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Shape 72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3" name="Shape 72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Shape 318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Shape 72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0" name="Shape 73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Shape 73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8" name="Shape 73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Shape 74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9" name="Shape 74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Shape 75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5" name="Shape 75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Shape 77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8" name="Shape 7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Shape 8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1" name="Shape 8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Shape 83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3" name="Shape 83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2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Shape 86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4" name="Shape 8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7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Shape 86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9" name="Shape 86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6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Shape 87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8" name="Shape 8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Shape 335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Shape 336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3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Shape 88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5" name="Shape 8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0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Shape 89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2" name="Shape 8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7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Shape 898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99" name="Shape 89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Shape 909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10" name="Shape 910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Shape 91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7" name="Shape 91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Shape 92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3" name="Shape 92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Shape 93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2" name="Shape 93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Shape 9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1" name="Shape 9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8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Shape 94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0" name="Shape 95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5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Shape 95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7" name="Shape 9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Shape 350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Shape 351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3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Shape 96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5" name="Shape 9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0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Shape 97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2" name="Shape 9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8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Shape 97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0" name="Shape 98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7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Shape 988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89" name="Shape 98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8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Shape 99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0" name="Shape 10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7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Shape 100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9" name="Shape 100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5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Shape 101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7" name="Shape 101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2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Shape 102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4" name="Shape 102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Shape 103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2" name="Shape 103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Shape 103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9" name="Shape 103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ig 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&amp; Sub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4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" name="Shape 56"/>
          <p:cNvSpPr txBox="1"/>
          <p:nvPr>
            <p:ph idx="1" type="body"/>
          </p:nvPr>
        </p:nvSpPr>
        <p:spPr>
          <a:xfrm>
            <a:off x="1812726" y="2652117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" name="Shape 57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&amp; Bullets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Shape 60"/>
          <p:cNvSpPr txBox="1"/>
          <p:nvPr>
            <p:ph idx="1" type="body"/>
          </p:nvPr>
        </p:nvSpPr>
        <p:spPr>
          <a:xfrm>
            <a:off x="180210" y="1460004"/>
            <a:ext cx="87834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-38100" lvl="0" marL="406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71428"/>
              <a:buFont typeface="Gill Sans"/>
              <a:buChar char="•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12700" lvl="1" marL="5461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68421"/>
              <a:buFont typeface="Gill Sans"/>
              <a:buChar char="-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12700" lvl="2" marL="7493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68421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12700" lvl="3" marL="9525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68421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5400" lvl="4" marL="11811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68421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Shape 61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lank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&amp; Subtitle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6" name="Shape 66"/>
          <p:cNvSpPr txBox="1"/>
          <p:nvPr>
            <p:ph idx="1" type="body"/>
          </p:nvPr>
        </p:nvSpPr>
        <p:spPr>
          <a:xfrm>
            <a:off x="1812726" y="2652117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7" name="Shape 67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hoto - Horizontal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/>
          <p:nvPr>
            <p:ph idx="2" type="pic"/>
          </p:nvPr>
        </p:nvSpPr>
        <p:spPr>
          <a:xfrm>
            <a:off x="1990204" y="334863"/>
            <a:ext cx="5157000" cy="31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-254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▪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✓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270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" name="Shape 70"/>
          <p:cNvSpPr txBox="1"/>
          <p:nvPr>
            <p:ph type="title"/>
          </p:nvPr>
        </p:nvSpPr>
        <p:spPr>
          <a:xfrm>
            <a:off x="1812726" y="3542854"/>
            <a:ext cx="55185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" name="Shape 71"/>
          <p:cNvSpPr txBox="1"/>
          <p:nvPr>
            <p:ph idx="1" type="body"/>
          </p:nvPr>
        </p:nvSpPr>
        <p:spPr>
          <a:xfrm>
            <a:off x="1812726" y="4319736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2" name="Shape 72"/>
          <p:cNvSpPr txBox="1"/>
          <p:nvPr>
            <p:ph idx="12" type="sldNum"/>
          </p:nvPr>
        </p:nvSpPr>
        <p:spPr>
          <a:xfrm>
            <a:off x="4475930" y="4875609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- Center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/>
          <p:nvPr>
            <p:ph type="title"/>
          </p:nvPr>
        </p:nvSpPr>
        <p:spPr>
          <a:xfrm>
            <a:off x="1812726" y="1701105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5" name="Shape 75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hoto - Vertical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/>
          <p:nvPr>
            <p:ph idx="2" type="pic"/>
          </p:nvPr>
        </p:nvSpPr>
        <p:spPr>
          <a:xfrm>
            <a:off x="4685854" y="334863"/>
            <a:ext cx="2812800" cy="43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-254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▪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✓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270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" name="Shape 78"/>
          <p:cNvSpPr txBox="1"/>
          <p:nvPr>
            <p:ph type="title"/>
          </p:nvPr>
        </p:nvSpPr>
        <p:spPr>
          <a:xfrm>
            <a:off x="1645295" y="334863"/>
            <a:ext cx="2812800" cy="2103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3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9" name="Shape 79"/>
          <p:cNvSpPr txBox="1"/>
          <p:nvPr>
            <p:ph idx="1" type="body"/>
          </p:nvPr>
        </p:nvSpPr>
        <p:spPr>
          <a:xfrm>
            <a:off x="1645295" y="2511474"/>
            <a:ext cx="2812800" cy="21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0" name="Shape 80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- Top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3" name="Shape 83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Section 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&amp; Bullets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6" name="Shape 86"/>
          <p:cNvSpPr txBox="1"/>
          <p:nvPr>
            <p:ph idx="1" type="body"/>
          </p:nvPr>
        </p:nvSpPr>
        <p:spPr>
          <a:xfrm>
            <a:off x="1645295" y="1372939"/>
            <a:ext cx="58533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-139700" lvl="0" marL="228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139700" lvl="1" marL="393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139700" lvl="2" marL="55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152400" lvl="3" marL="736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139700" lvl="4" marL="901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" name="Shape 87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, Bullets &amp; Photo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/>
          <p:nvPr>
            <p:ph idx="2" type="pic"/>
          </p:nvPr>
        </p:nvSpPr>
        <p:spPr>
          <a:xfrm>
            <a:off x="4685854" y="1372939"/>
            <a:ext cx="28128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-254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▪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✓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270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0" name="Shape 90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1" name="Shape 91"/>
          <p:cNvSpPr txBox="1"/>
          <p:nvPr>
            <p:ph idx="1" type="body"/>
          </p:nvPr>
        </p:nvSpPr>
        <p:spPr>
          <a:xfrm>
            <a:off x="1645295" y="1372939"/>
            <a:ext cx="28128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-114300" lvl="0" marL="1778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ct val="78571"/>
              <a:buFont typeface="Helvetica Neue Light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114300" lvl="1" marL="3048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ct val="78571"/>
              <a:buFont typeface="Helvetica Neue Light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101600" lvl="2" marL="4318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ct val="78571"/>
              <a:buFont typeface="Helvetica Neue Light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101600" lvl="3" marL="5588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ct val="78571"/>
              <a:buFont typeface="Helvetica Neue Light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101600" lvl="4" marL="6858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ct val="78571"/>
              <a:buFont typeface="Helvetica Neue Light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" name="Shape 92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ullets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/>
          <p:nvPr>
            <p:ph idx="1" type="body"/>
          </p:nvPr>
        </p:nvSpPr>
        <p:spPr>
          <a:xfrm>
            <a:off x="1645295" y="669726"/>
            <a:ext cx="5853300" cy="380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-139700" lvl="0" marL="228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139700" lvl="1" marL="393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139700" lvl="2" marL="55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152400" lvl="3" marL="736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139700" lvl="4" marL="901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Shape 95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hoto - 3 Up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/>
          <p:nvPr>
            <p:ph idx="2" type="pic"/>
          </p:nvPr>
        </p:nvSpPr>
        <p:spPr>
          <a:xfrm>
            <a:off x="4685854" y="2685604"/>
            <a:ext cx="2812800" cy="19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-254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▪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✓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270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" name="Shape 98"/>
          <p:cNvSpPr/>
          <p:nvPr>
            <p:ph idx="3" type="pic"/>
          </p:nvPr>
        </p:nvSpPr>
        <p:spPr>
          <a:xfrm>
            <a:off x="4689132" y="468808"/>
            <a:ext cx="2812800" cy="19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-254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▪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✓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270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" name="Shape 99"/>
          <p:cNvSpPr/>
          <p:nvPr>
            <p:ph idx="4" type="pic"/>
          </p:nvPr>
        </p:nvSpPr>
        <p:spPr>
          <a:xfrm>
            <a:off x="1645295" y="468808"/>
            <a:ext cx="2812800" cy="42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-254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▪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✓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270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" name="Shape 100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Quote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/>
          <p:nvPr>
            <p:ph idx="1" type="body"/>
          </p:nvPr>
        </p:nvSpPr>
        <p:spPr>
          <a:xfrm>
            <a:off x="1812726" y="3355330"/>
            <a:ext cx="5518500" cy="2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✓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270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" name="Shape 103"/>
          <p:cNvSpPr txBox="1"/>
          <p:nvPr>
            <p:ph idx="2" type="body"/>
          </p:nvPr>
        </p:nvSpPr>
        <p:spPr>
          <a:xfrm>
            <a:off x="1812726" y="2250132"/>
            <a:ext cx="55185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381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✓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270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" name="Shape 104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hoto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/>
          <p:nvPr>
            <p:ph idx="2" type="pic"/>
          </p:nvPr>
        </p:nvSpPr>
        <p:spPr>
          <a:xfrm>
            <a:off x="1143000" y="0"/>
            <a:ext cx="6858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-254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▪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✓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270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Shape 107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&amp; Bullets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" name="Shape 110"/>
          <p:cNvSpPr txBox="1"/>
          <p:nvPr>
            <p:ph idx="1" type="body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-38100" lvl="0" marL="406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71428"/>
              <a:buFont typeface="Gill Sans"/>
              <a:buChar char="•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12700" lvl="1" marL="5461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68421"/>
              <a:buFont typeface="Gill Sans"/>
              <a:buChar char="-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12700" lvl="2" marL="7493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68421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12700" lvl="3" marL="9525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68421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5400" lvl="4" marL="11811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68421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" name="Shape 111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&amp; Bullets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3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4" name="Shape 114"/>
          <p:cNvSpPr txBox="1"/>
          <p:nvPr>
            <p:ph idx="1" type="body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-38100" lvl="0" marL="406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71428"/>
              <a:buFont typeface="Gill Sans"/>
              <a:buChar char="•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12700" lvl="1" marL="5461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68421"/>
              <a:buFont typeface="Gill Sans"/>
              <a:buChar char="-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12700" lvl="2" marL="7493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68421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12700" lvl="3" marL="9525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68421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5400" lvl="4" marL="11811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68421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Shape 115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Only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 txBox="1"/>
          <p:nvPr>
            <p:ph type="title"/>
          </p:nvPr>
        </p:nvSpPr>
        <p:spPr>
          <a:xfrm>
            <a:off x="449746" y="229118"/>
            <a:ext cx="82419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8" name="Shape 118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&amp; Subtitle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4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" name="Shape 125"/>
          <p:cNvSpPr txBox="1"/>
          <p:nvPr>
            <p:ph idx="1" type="body"/>
          </p:nvPr>
        </p:nvSpPr>
        <p:spPr>
          <a:xfrm>
            <a:off x="1812726" y="2652117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Shape 126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and 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&amp; Bullets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" name="Shape 129"/>
          <p:cNvSpPr txBox="1"/>
          <p:nvPr>
            <p:ph idx="1" type="body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-38100" lvl="0" marL="406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71428"/>
              <a:buFont typeface="Noto Sans Symbols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12700" lvl="1" marL="5461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68421"/>
              <a:buFont typeface="Noto Sans Symbol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12700" lvl="2" marL="7493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68421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12700" lvl="3" marL="9525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68421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5400" lvl="4" marL="11811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68421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" name="Shape 130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&amp; Bullets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" name="Shape 133"/>
          <p:cNvSpPr txBox="1"/>
          <p:nvPr>
            <p:ph idx="1" type="body"/>
          </p:nvPr>
        </p:nvSpPr>
        <p:spPr>
          <a:xfrm>
            <a:off x="180210" y="1460004"/>
            <a:ext cx="87834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-38100" lvl="0" marL="406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71428"/>
              <a:buFont typeface="Noto Sans Symbols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12700" lvl="1" marL="5461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68421"/>
              <a:buFont typeface="Noto Sans Symbol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12700" lvl="2" marL="7493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68421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12700" lvl="3" marL="9525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68421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5400" lvl="4" marL="11811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68421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" name="Shape 134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&amp; Bullets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Shape 137"/>
          <p:cNvSpPr txBox="1"/>
          <p:nvPr>
            <p:ph idx="1" type="body"/>
          </p:nvPr>
        </p:nvSpPr>
        <p:spPr>
          <a:xfrm>
            <a:off x="1645295" y="1372939"/>
            <a:ext cx="58533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-139700" lvl="0" marL="228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139700" lvl="1" marL="393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139700" lvl="2" marL="55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152400" lvl="3" marL="736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139700" lvl="4" marL="901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Shape 138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lank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Only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/>
          <p:nvPr>
            <p:ph type="title"/>
          </p:nvPr>
        </p:nvSpPr>
        <p:spPr>
          <a:xfrm>
            <a:off x="449746" y="229118"/>
            <a:ext cx="82419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3" name="Shape 143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&amp; Bullets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3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Shape 146"/>
          <p:cNvSpPr txBox="1"/>
          <p:nvPr>
            <p:ph idx="1" type="body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-38100" lvl="0" marL="406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71428"/>
              <a:buFont typeface="Noto Sans Symbols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12700" lvl="1" marL="5461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68421"/>
              <a:buFont typeface="Noto Sans Symbol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12700" lvl="2" marL="7493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68421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12700" lvl="3" marL="9525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68421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5400" lvl="4" marL="11811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68421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Shape 147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&amp; Subtitle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Shape 150"/>
          <p:cNvSpPr txBox="1"/>
          <p:nvPr>
            <p:ph idx="1" type="body"/>
          </p:nvPr>
        </p:nvSpPr>
        <p:spPr>
          <a:xfrm>
            <a:off x="1812726" y="2652117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1" name="Shape 151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hoto - Horizontal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/>
          <p:nvPr>
            <p:ph idx="2" type="pic"/>
          </p:nvPr>
        </p:nvSpPr>
        <p:spPr>
          <a:xfrm>
            <a:off x="1990204" y="334863"/>
            <a:ext cx="5157000" cy="31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-254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270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4" name="Shape 154"/>
          <p:cNvSpPr txBox="1"/>
          <p:nvPr>
            <p:ph type="title"/>
          </p:nvPr>
        </p:nvSpPr>
        <p:spPr>
          <a:xfrm>
            <a:off x="1812726" y="3542854"/>
            <a:ext cx="55185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5" name="Shape 155"/>
          <p:cNvSpPr txBox="1"/>
          <p:nvPr>
            <p:ph idx="1" type="body"/>
          </p:nvPr>
        </p:nvSpPr>
        <p:spPr>
          <a:xfrm>
            <a:off x="1812726" y="4319736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Shape 156"/>
          <p:cNvSpPr txBox="1"/>
          <p:nvPr>
            <p:ph idx="12" type="sldNum"/>
          </p:nvPr>
        </p:nvSpPr>
        <p:spPr>
          <a:xfrm>
            <a:off x="4475930" y="4875609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- Center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 txBox="1"/>
          <p:nvPr>
            <p:ph type="title"/>
          </p:nvPr>
        </p:nvSpPr>
        <p:spPr>
          <a:xfrm>
            <a:off x="1812726" y="1701105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Shape 159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hoto - Vertical"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/>
          <p:nvPr>
            <p:ph idx="2" type="pic"/>
          </p:nvPr>
        </p:nvSpPr>
        <p:spPr>
          <a:xfrm>
            <a:off x="4685854" y="334863"/>
            <a:ext cx="2812800" cy="43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-254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270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Shape 162"/>
          <p:cNvSpPr txBox="1"/>
          <p:nvPr>
            <p:ph type="title"/>
          </p:nvPr>
        </p:nvSpPr>
        <p:spPr>
          <a:xfrm>
            <a:off x="1645295" y="334863"/>
            <a:ext cx="2812800" cy="2103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Shape 163"/>
          <p:cNvSpPr txBox="1"/>
          <p:nvPr>
            <p:ph idx="1" type="body"/>
          </p:nvPr>
        </p:nvSpPr>
        <p:spPr>
          <a:xfrm>
            <a:off x="1645295" y="2511474"/>
            <a:ext cx="2812800" cy="21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4" name="Shape 164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and two 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- Top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Shape 167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, Bullets &amp; Photo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/>
          <p:nvPr>
            <p:ph idx="2" type="pic"/>
          </p:nvPr>
        </p:nvSpPr>
        <p:spPr>
          <a:xfrm>
            <a:off x="4685854" y="1372939"/>
            <a:ext cx="28128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-254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270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" name="Shape 170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" name="Shape 171"/>
          <p:cNvSpPr txBox="1"/>
          <p:nvPr>
            <p:ph idx="1" type="body"/>
          </p:nvPr>
        </p:nvSpPr>
        <p:spPr>
          <a:xfrm>
            <a:off x="1645295" y="1372939"/>
            <a:ext cx="28128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-114300" lvl="0" marL="1778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ct val="78571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114300" lvl="1" marL="3048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ct val="78571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101600" lvl="2" marL="4318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ct val="78571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101600" lvl="3" marL="5588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ct val="78571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101600" lvl="4" marL="6858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ct val="78571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" name="Shape 172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ullets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 txBox="1"/>
          <p:nvPr>
            <p:ph idx="1" type="body"/>
          </p:nvPr>
        </p:nvSpPr>
        <p:spPr>
          <a:xfrm>
            <a:off x="1645295" y="669726"/>
            <a:ext cx="5853300" cy="380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-139700" lvl="0" marL="228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139700" lvl="1" marL="393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139700" lvl="2" marL="55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152400" lvl="3" marL="736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139700" lvl="4" marL="901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5" name="Shape 175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hoto - 3 Up"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/>
          <p:nvPr>
            <p:ph idx="2" type="pic"/>
          </p:nvPr>
        </p:nvSpPr>
        <p:spPr>
          <a:xfrm>
            <a:off x="4685854" y="2685604"/>
            <a:ext cx="2812800" cy="19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-254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270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Shape 178"/>
          <p:cNvSpPr/>
          <p:nvPr>
            <p:ph idx="3" type="pic"/>
          </p:nvPr>
        </p:nvSpPr>
        <p:spPr>
          <a:xfrm>
            <a:off x="4689132" y="468808"/>
            <a:ext cx="2812800" cy="19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-254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270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9" name="Shape 179"/>
          <p:cNvSpPr/>
          <p:nvPr>
            <p:ph idx="4" type="pic"/>
          </p:nvPr>
        </p:nvSpPr>
        <p:spPr>
          <a:xfrm>
            <a:off x="1645295" y="468808"/>
            <a:ext cx="2812800" cy="42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-254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270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0" name="Shape 180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Quote"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 txBox="1"/>
          <p:nvPr>
            <p:ph idx="1" type="body"/>
          </p:nvPr>
        </p:nvSpPr>
        <p:spPr>
          <a:xfrm>
            <a:off x="1812726" y="3355330"/>
            <a:ext cx="5518500" cy="2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Noto Sans Symbols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270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3" name="Shape 183"/>
          <p:cNvSpPr txBox="1"/>
          <p:nvPr>
            <p:ph idx="2" type="body"/>
          </p:nvPr>
        </p:nvSpPr>
        <p:spPr>
          <a:xfrm>
            <a:off x="1812726" y="2250132"/>
            <a:ext cx="55185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Noto Sans Symbols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270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Shape 184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hoto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/>
          <p:nvPr>
            <p:ph idx="2" type="pic"/>
          </p:nvPr>
        </p:nvSpPr>
        <p:spPr>
          <a:xfrm>
            <a:off x="1143000" y="0"/>
            <a:ext cx="6858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-254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270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7" name="Shape 187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&amp; Subtitle"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4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94" name="Shape 194"/>
          <p:cNvSpPr txBox="1"/>
          <p:nvPr>
            <p:ph idx="1" type="body"/>
          </p:nvPr>
        </p:nvSpPr>
        <p:spPr>
          <a:xfrm>
            <a:off x="1812726" y="2652117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1397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1397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1397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1397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95" name="Shape 195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&amp; Bullets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98" name="Shape 198"/>
          <p:cNvSpPr txBox="1"/>
          <p:nvPr>
            <p:ph idx="1" type="body"/>
          </p:nvPr>
        </p:nvSpPr>
        <p:spPr>
          <a:xfrm>
            <a:off x="180210" y="1460004"/>
            <a:ext cx="87834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-38100" lvl="0" marL="406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71428"/>
              <a:buFont typeface="Gill Sans"/>
              <a:buChar char="•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12700" lvl="1" marL="5461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68421"/>
              <a:buFont typeface="Gill Sans"/>
              <a:buChar char="-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12700" lvl="2" marL="7493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68421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12700" lvl="3" marL="9525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68421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5400" lvl="4" marL="11811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68421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1397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1397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1397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1397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99" name="Shape 199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&amp; Bullets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3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2" name="Shape 202"/>
          <p:cNvSpPr txBox="1"/>
          <p:nvPr>
            <p:ph idx="1" type="body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-38100" lvl="0" marL="406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71428"/>
              <a:buFont typeface="Gill Sans"/>
              <a:buChar char="•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12700" lvl="1" marL="5461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68421"/>
              <a:buFont typeface="Gill Sans"/>
              <a:buChar char="-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12700" lvl="2" marL="7493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68421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12700" lvl="3" marL="9525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68421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5400" lvl="4" marL="11811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68421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1397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1397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1397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1397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3" name="Shape 203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&amp; Bullets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6" name="Shape 206"/>
          <p:cNvSpPr txBox="1"/>
          <p:nvPr>
            <p:ph idx="1" type="body"/>
          </p:nvPr>
        </p:nvSpPr>
        <p:spPr>
          <a:xfrm>
            <a:off x="1645295" y="1372939"/>
            <a:ext cx="58533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-139700" lvl="0" marL="228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139700" lvl="1" marL="393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139700" lvl="2" marL="55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152400" lvl="3" marL="736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139700" lvl="4" marL="901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1397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1397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1397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1397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7" name="Shape 207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lank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&amp; Subtitle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12" name="Shape 212"/>
          <p:cNvSpPr txBox="1"/>
          <p:nvPr>
            <p:ph idx="1" type="body"/>
          </p:nvPr>
        </p:nvSpPr>
        <p:spPr>
          <a:xfrm>
            <a:off x="1812726" y="2652117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1397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1397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1397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1397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13" name="Shape 213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hoto - Horizontal"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/>
          <p:nvPr>
            <p:ph idx="2" type="pic"/>
          </p:nvPr>
        </p:nvSpPr>
        <p:spPr>
          <a:xfrm>
            <a:off x="1990204" y="334863"/>
            <a:ext cx="5157000" cy="31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-139700" lvl="0" marL="228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139700" lvl="1" marL="393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139700" lvl="2" marL="55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152400" lvl="3" marL="736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139700" lvl="4" marL="901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1397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1397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1397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1397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16" name="Shape 216"/>
          <p:cNvSpPr txBox="1"/>
          <p:nvPr>
            <p:ph type="title"/>
          </p:nvPr>
        </p:nvSpPr>
        <p:spPr>
          <a:xfrm>
            <a:off x="1812726" y="3542854"/>
            <a:ext cx="55185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17" name="Shape 217"/>
          <p:cNvSpPr txBox="1"/>
          <p:nvPr>
            <p:ph idx="1" type="body"/>
          </p:nvPr>
        </p:nvSpPr>
        <p:spPr>
          <a:xfrm>
            <a:off x="1812726" y="4319736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1397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1397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1397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1397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18" name="Shape 218"/>
          <p:cNvSpPr txBox="1"/>
          <p:nvPr>
            <p:ph idx="12" type="sldNum"/>
          </p:nvPr>
        </p:nvSpPr>
        <p:spPr>
          <a:xfrm>
            <a:off x="4475930" y="4875609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- Center"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 txBox="1"/>
          <p:nvPr>
            <p:ph type="title"/>
          </p:nvPr>
        </p:nvSpPr>
        <p:spPr>
          <a:xfrm>
            <a:off x="1812726" y="1701105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21" name="Shape 221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hoto - Vertical"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/>
          <p:nvPr>
            <p:ph idx="2" type="pic"/>
          </p:nvPr>
        </p:nvSpPr>
        <p:spPr>
          <a:xfrm>
            <a:off x="4685854" y="334863"/>
            <a:ext cx="2812800" cy="43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-139700" lvl="0" marL="228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139700" lvl="1" marL="393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139700" lvl="2" marL="55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152400" lvl="3" marL="736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139700" lvl="4" marL="901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1397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1397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1397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1397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24" name="Shape 224"/>
          <p:cNvSpPr txBox="1"/>
          <p:nvPr>
            <p:ph type="title"/>
          </p:nvPr>
        </p:nvSpPr>
        <p:spPr>
          <a:xfrm>
            <a:off x="1645295" y="334863"/>
            <a:ext cx="2812800" cy="2103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25" name="Shape 225"/>
          <p:cNvSpPr txBox="1"/>
          <p:nvPr>
            <p:ph idx="1" type="body"/>
          </p:nvPr>
        </p:nvSpPr>
        <p:spPr>
          <a:xfrm>
            <a:off x="1645295" y="2511474"/>
            <a:ext cx="2812800" cy="21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1397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1397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1397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1397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26" name="Shape 226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- Top"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29" name="Shape 229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, Bullets &amp; Photo"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/>
          <p:nvPr>
            <p:ph idx="2" type="pic"/>
          </p:nvPr>
        </p:nvSpPr>
        <p:spPr>
          <a:xfrm>
            <a:off x="4685854" y="1372939"/>
            <a:ext cx="28128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-139700" lvl="0" marL="228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139700" lvl="1" marL="393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139700" lvl="2" marL="55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152400" lvl="3" marL="736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139700" lvl="4" marL="901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1397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1397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1397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1397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32" name="Shape 232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33" name="Shape 233"/>
          <p:cNvSpPr txBox="1"/>
          <p:nvPr>
            <p:ph idx="1" type="body"/>
          </p:nvPr>
        </p:nvSpPr>
        <p:spPr>
          <a:xfrm>
            <a:off x="1645295" y="1372939"/>
            <a:ext cx="28128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-114300" lvl="0" marL="1778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ct val="78571"/>
              <a:buFont typeface="Helvetica Neue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114300" lvl="1" marL="3048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ct val="78571"/>
              <a:buFont typeface="Helvetica Neue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101600" lvl="2" marL="4318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ct val="78571"/>
              <a:buFont typeface="Helvetica Neue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101600" lvl="3" marL="5588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ct val="78571"/>
              <a:buFont typeface="Helvetica Neue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101600" lvl="4" marL="6858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ct val="78571"/>
              <a:buFont typeface="Helvetica Neue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1397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1397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1397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1397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34" name="Shape 234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ullets"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 txBox="1"/>
          <p:nvPr>
            <p:ph idx="1" type="body"/>
          </p:nvPr>
        </p:nvSpPr>
        <p:spPr>
          <a:xfrm>
            <a:off x="1645295" y="669726"/>
            <a:ext cx="5853300" cy="380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-139700" lvl="0" marL="228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139700" lvl="1" marL="393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139700" lvl="2" marL="55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152400" lvl="3" marL="736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139700" lvl="4" marL="901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1397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1397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1397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1397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37" name="Shape 237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hoto - 3 Up"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/>
          <p:nvPr>
            <p:ph idx="2" type="pic"/>
          </p:nvPr>
        </p:nvSpPr>
        <p:spPr>
          <a:xfrm>
            <a:off x="4685854" y="2685604"/>
            <a:ext cx="2812800" cy="19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-139700" lvl="0" marL="228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139700" lvl="1" marL="393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139700" lvl="2" marL="55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152400" lvl="3" marL="736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139700" lvl="4" marL="901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1397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1397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1397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1397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40" name="Shape 240"/>
          <p:cNvSpPr/>
          <p:nvPr>
            <p:ph idx="3" type="pic"/>
          </p:nvPr>
        </p:nvSpPr>
        <p:spPr>
          <a:xfrm>
            <a:off x="4689132" y="468808"/>
            <a:ext cx="2812800" cy="19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-139700" lvl="0" marL="228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139700" lvl="1" marL="393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139700" lvl="2" marL="55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152400" lvl="3" marL="736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139700" lvl="4" marL="901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1397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1397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1397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1397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41" name="Shape 241"/>
          <p:cNvSpPr/>
          <p:nvPr>
            <p:ph idx="4" type="pic"/>
          </p:nvPr>
        </p:nvSpPr>
        <p:spPr>
          <a:xfrm>
            <a:off x="1645295" y="468808"/>
            <a:ext cx="2812800" cy="42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-139700" lvl="0" marL="228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139700" lvl="1" marL="393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139700" lvl="2" marL="55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152400" lvl="3" marL="736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139700" lvl="4" marL="901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1397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1397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1397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1397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42" name="Shape 242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Quote"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 txBox="1"/>
          <p:nvPr>
            <p:ph idx="1" type="body"/>
          </p:nvPr>
        </p:nvSpPr>
        <p:spPr>
          <a:xfrm>
            <a:off x="1812726" y="3355330"/>
            <a:ext cx="5518500" cy="2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139700" lvl="1" marL="393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139700" lvl="2" marL="55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152400" lvl="3" marL="736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139700" lvl="4" marL="901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1397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1397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1397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1397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45" name="Shape 245"/>
          <p:cNvSpPr txBox="1"/>
          <p:nvPr>
            <p:ph idx="2" type="body"/>
          </p:nvPr>
        </p:nvSpPr>
        <p:spPr>
          <a:xfrm>
            <a:off x="1812726" y="2250132"/>
            <a:ext cx="55185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139700" lvl="1" marL="393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139700" lvl="2" marL="55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152400" lvl="3" marL="736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139700" lvl="4" marL="901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1397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1397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1397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1397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46" name="Shape 246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One column 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hoto"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/>
          <p:nvPr>
            <p:ph idx="2" type="pic"/>
          </p:nvPr>
        </p:nvSpPr>
        <p:spPr>
          <a:xfrm>
            <a:off x="1143000" y="0"/>
            <a:ext cx="6858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-139700" lvl="0" marL="228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139700" lvl="1" marL="393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139700" lvl="2" marL="55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152400" lvl="3" marL="736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139700" lvl="4" marL="901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1397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1397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1397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1397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49" name="Shape 249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in 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ection title and 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18" Type="http://schemas.openxmlformats.org/officeDocument/2006/relationships/theme" Target="../theme/theme3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38.xml"/><Relationship Id="rId13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0.xml"/><Relationship Id="rId1" Type="http://schemas.openxmlformats.org/officeDocument/2006/relationships/slideLayout" Target="../slideLayouts/slideLayout29.xml"/><Relationship Id="rId2" Type="http://schemas.openxmlformats.org/officeDocument/2006/relationships/slideLayout" Target="../slideLayouts/slideLayout30.xml"/><Relationship Id="rId3" Type="http://schemas.openxmlformats.org/officeDocument/2006/relationships/slideLayout" Target="../slideLayouts/slideLayout31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5" Type="http://schemas.openxmlformats.org/officeDocument/2006/relationships/slideLayout" Target="../slideLayouts/slideLayout43.xml"/><Relationship Id="rId14" Type="http://schemas.openxmlformats.org/officeDocument/2006/relationships/slideLayout" Target="../slideLayouts/slideLayout42.xml"/><Relationship Id="rId17" Type="http://schemas.openxmlformats.org/officeDocument/2006/relationships/slideLayout" Target="../slideLayouts/slideLayout45.xml"/><Relationship Id="rId16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4.xml"/><Relationship Id="rId18" Type="http://schemas.openxmlformats.org/officeDocument/2006/relationships/theme" Target="../theme/theme4.xml"/><Relationship Id="rId7" Type="http://schemas.openxmlformats.org/officeDocument/2006/relationships/slideLayout" Target="../slideLayouts/slideLayout35.xml"/><Relationship Id="rId8" Type="http://schemas.openxmlformats.org/officeDocument/2006/relationships/slideLayout" Target="../slideLayouts/slideLayout36.xml"/></Relationships>
</file>

<file path=ppt/slideMasters/_rels/slideMaster4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5.xml"/><Relationship Id="rId13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46.xml"/><Relationship Id="rId2" Type="http://schemas.openxmlformats.org/officeDocument/2006/relationships/slideLayout" Target="../slideLayouts/slideLayout47.xml"/><Relationship Id="rId3" Type="http://schemas.openxmlformats.org/officeDocument/2006/relationships/slideLayout" Target="../slideLayouts/slideLayout48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Relationship Id="rId15" Type="http://schemas.openxmlformats.org/officeDocument/2006/relationships/slideLayout" Target="../slideLayouts/slideLayout60.xml"/><Relationship Id="rId14" Type="http://schemas.openxmlformats.org/officeDocument/2006/relationships/slideLayout" Target="../slideLayouts/slideLayout59.xml"/><Relationship Id="rId16" Type="http://schemas.openxmlformats.org/officeDocument/2006/relationships/theme" Target="../theme/theme5.xml"/><Relationship Id="rId5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2.xml"/><Relationship Id="rId8" Type="http://schemas.openxmlformats.org/officeDocument/2006/relationships/slideLayout" Target="../slideLayouts/slideLayout5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Char char="●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●"/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●"/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/>
          <p:nvPr>
            <p:ph type="title"/>
          </p:nvPr>
        </p:nvSpPr>
        <p:spPr>
          <a:xfrm>
            <a:off x="449746" y="229118"/>
            <a:ext cx="82419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-254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▪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✓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270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Shape 53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/>
          <p:nvPr>
            <p:ph type="title"/>
          </p:nvPr>
        </p:nvSpPr>
        <p:spPr>
          <a:xfrm>
            <a:off x="449746" y="229118"/>
            <a:ext cx="82419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Shape 12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-254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270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2" name="Shape 122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88" r:id="rId13"/>
    <p:sldLayoutId id="2147483689" r:id="rId14"/>
    <p:sldLayoutId id="2147483690" r:id="rId15"/>
    <p:sldLayoutId id="2147483691" r:id="rId16"/>
    <p:sldLayoutId id="2147483692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90" name="Shape 190"/>
          <p:cNvSpPr txBox="1"/>
          <p:nvPr>
            <p:ph idx="1" type="body"/>
          </p:nvPr>
        </p:nvSpPr>
        <p:spPr>
          <a:xfrm>
            <a:off x="1645295" y="1372939"/>
            <a:ext cx="58533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-139700" lvl="0" marL="228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139700" lvl="1" marL="393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139700" lvl="2" marL="55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152400" lvl="3" marL="736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139700" lvl="4" marL="901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1397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1397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1397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1397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91" name="Shape 191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  <p:sldLayoutId id="2147483704" r:id="rId12"/>
    <p:sldLayoutId id="2147483705" r:id="rId13"/>
    <p:sldLayoutId id="2147483706" r:id="rId14"/>
    <p:sldLayoutId id="2147483707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png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89.png"/><Relationship Id="rId4" Type="http://schemas.openxmlformats.org/officeDocument/2006/relationships/image" Target="../media/image90.png"/><Relationship Id="rId5" Type="http://schemas.openxmlformats.org/officeDocument/2006/relationships/image" Target="../media/image91.png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01.xml"/><Relationship Id="rId3" Type="http://schemas.openxmlformats.org/officeDocument/2006/relationships/image" Target="../media/image89.png"/><Relationship Id="rId4" Type="http://schemas.openxmlformats.org/officeDocument/2006/relationships/image" Target="../media/image90.png"/><Relationship Id="rId5" Type="http://schemas.openxmlformats.org/officeDocument/2006/relationships/image" Target="../media/image91.png"/><Relationship Id="rId6" Type="http://schemas.openxmlformats.org/officeDocument/2006/relationships/image" Target="../media/image94.png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02.xml"/><Relationship Id="rId3" Type="http://schemas.openxmlformats.org/officeDocument/2006/relationships/hyperlink" Target="https://github.com/hunkim/DeepLearningZeroToAll/blob/master/lab-11-5-mnist_cnn_ensemble_layers.py" TargetMode="External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03.xml"/><Relationship Id="rId3" Type="http://schemas.openxmlformats.org/officeDocument/2006/relationships/image" Target="../media/image104.png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04.xml"/><Relationship Id="rId3" Type="http://schemas.openxmlformats.org/officeDocument/2006/relationships/image" Target="../media/image98.png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05.xml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106.xml"/><Relationship Id="rId3" Type="http://schemas.openxmlformats.org/officeDocument/2006/relationships/image" Target="../media/image65.png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107.xml"/><Relationship Id="rId3" Type="http://schemas.openxmlformats.org/officeDocument/2006/relationships/image" Target="../media/image97.png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108.xml"/><Relationship Id="rId3" Type="http://schemas.openxmlformats.org/officeDocument/2006/relationships/image" Target="../media/image99.png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109.xml"/><Relationship Id="rId3" Type="http://schemas.openxmlformats.org/officeDocument/2006/relationships/image" Target="../media/image10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110.xml"/><Relationship Id="rId3" Type="http://schemas.openxmlformats.org/officeDocument/2006/relationships/image" Target="../media/image111.png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111.xml"/><Relationship Id="rId3" Type="http://schemas.openxmlformats.org/officeDocument/2006/relationships/image" Target="../media/image100.png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112.xml"/><Relationship Id="rId3" Type="http://schemas.openxmlformats.org/officeDocument/2006/relationships/image" Target="../media/image107.png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113.xml"/><Relationship Id="rId3" Type="http://schemas.openxmlformats.org/officeDocument/2006/relationships/image" Target="../media/image103.png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114.xml"/><Relationship Id="rId3" Type="http://schemas.openxmlformats.org/officeDocument/2006/relationships/image" Target="../media/image62.png"/></Relationships>
</file>

<file path=ppt/slides/_rels/slide1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115.xml"/><Relationship Id="rId3" Type="http://schemas.openxmlformats.org/officeDocument/2006/relationships/image" Target="../media/image109.png"/></Relationships>
</file>

<file path=ppt/slides/_rels/slide1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116.xml"/><Relationship Id="rId3" Type="http://schemas.openxmlformats.org/officeDocument/2006/relationships/image" Target="../media/image102.png"/></Relationships>
</file>

<file path=ppt/slides/_rels/slide1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117.xml"/><Relationship Id="rId3" Type="http://schemas.openxmlformats.org/officeDocument/2006/relationships/image" Target="../media/image105.png"/></Relationships>
</file>

<file path=ppt/slides/_rels/slide1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118.xml"/><Relationship Id="rId3" Type="http://schemas.openxmlformats.org/officeDocument/2006/relationships/image" Target="../media/image108.png"/></Relationships>
</file>

<file path=ppt/slides/_rels/slide1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119.xml"/><Relationship Id="rId3" Type="http://schemas.openxmlformats.org/officeDocument/2006/relationships/image" Target="../media/image10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/Relationships>
</file>

<file path=ppt/slides/_rels/slide1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120.xml"/><Relationship Id="rId3" Type="http://schemas.openxmlformats.org/officeDocument/2006/relationships/image" Target="../media/image110.png"/></Relationships>
</file>

<file path=ppt/slides/_rels/slide1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121.xml"/><Relationship Id="rId3" Type="http://schemas.openxmlformats.org/officeDocument/2006/relationships/image" Target="../media/image112.png"/></Relationships>
</file>

<file path=ppt/slides/_rels/slide1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122.xml"/><Relationship Id="rId3" Type="http://schemas.openxmlformats.org/officeDocument/2006/relationships/image" Target="../media/image115.png"/></Relationships>
</file>

<file path=ppt/slides/_rels/slide1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123.xml"/><Relationship Id="rId3" Type="http://schemas.openxmlformats.org/officeDocument/2006/relationships/image" Target="../media/image114.png"/></Relationships>
</file>

<file path=ppt/slides/_rels/slide1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124.xml"/><Relationship Id="rId3" Type="http://schemas.openxmlformats.org/officeDocument/2006/relationships/image" Target="../media/image1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.png"/><Relationship Id="rId4" Type="http://schemas.openxmlformats.org/officeDocument/2006/relationships/image" Target="../media/image22.png"/><Relationship Id="rId5" Type="http://schemas.openxmlformats.org/officeDocument/2006/relationships/hyperlink" Target="http://stackoverflow.com/questions/33640581/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5.jpg"/><Relationship Id="rId4" Type="http://schemas.openxmlformats.org/officeDocument/2006/relationships/image" Target="../media/image24.png"/><Relationship Id="rId5" Type="http://schemas.openxmlformats.org/officeDocument/2006/relationships/image" Target="../media/image2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png"/><Relationship Id="rId4" Type="http://schemas.openxmlformats.org/officeDocument/2006/relationships/image" Target="../media/image2.png"/><Relationship Id="rId5" Type="http://schemas.openxmlformats.org/officeDocument/2006/relationships/image" Target="../media/image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0.png"/><Relationship Id="rId4" Type="http://schemas.openxmlformats.org/officeDocument/2006/relationships/image" Target="../media/image27.png"/><Relationship Id="rId5" Type="http://schemas.openxmlformats.org/officeDocument/2006/relationships/image" Target="../media/image2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s://github.com/hunkim/DeepLearningZeroToAll/blob/master/lab-10-5-mnist_nn_dropout.py" TargetMode="Externa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s://www.tensorflow.org/api_guides/python/train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9.png"/><Relationship Id="rId5" Type="http://schemas.openxmlformats.org/officeDocument/2006/relationships/image" Target="../media/image4.png"/><Relationship Id="rId6" Type="http://schemas.openxmlformats.org/officeDocument/2006/relationships/image" Target="../media/image6.png"/><Relationship Id="rId7" Type="http://schemas.openxmlformats.org/officeDocument/2006/relationships/image" Target="../media/image12.png"/><Relationship Id="rId8" Type="http://schemas.openxmlformats.org/officeDocument/2006/relationships/image" Target="../media/image13.png"/></Relationships>
</file>

<file path=ppt/slides/_rels/slide30.xml.rels><?xml version="1.0" encoding="UTF-8" standalone="yes"?><Relationships xmlns="http://schemas.openxmlformats.org/package/2006/relationships"><Relationship Id="rId11" Type="http://schemas.openxmlformats.org/officeDocument/2006/relationships/hyperlink" Target="https://www.tensorflow.org/api_docs/python/tf/train/RMSPropOptimizer" TargetMode="External"/><Relationship Id="rId10" Type="http://schemas.openxmlformats.org/officeDocument/2006/relationships/hyperlink" Target="https://www.tensorflow.org/api_docs/python/tf/train/ProximalAdagradOptimizer" TargetMode="External"/><Relationship Id="rId12" Type="http://schemas.openxmlformats.org/officeDocument/2006/relationships/hyperlink" Target="https://www.tensorflow.org/api_guides/python/train" TargetMode="External"/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s://www.tensorflow.org/api_docs/python/tf/train/AdadeltaOptimizer" TargetMode="External"/><Relationship Id="rId4" Type="http://schemas.openxmlformats.org/officeDocument/2006/relationships/hyperlink" Target="https://www.tensorflow.org/api_docs/python/tf/train/AdagradOptimizer" TargetMode="External"/><Relationship Id="rId9" Type="http://schemas.openxmlformats.org/officeDocument/2006/relationships/hyperlink" Target="https://www.tensorflow.org/api_docs/python/tf/train/ProximalGradientDescentOptimizer" TargetMode="External"/><Relationship Id="rId5" Type="http://schemas.openxmlformats.org/officeDocument/2006/relationships/hyperlink" Target="https://www.tensorflow.org/api_docs/python/tf/train/AdagradDAOptimizer" TargetMode="External"/><Relationship Id="rId6" Type="http://schemas.openxmlformats.org/officeDocument/2006/relationships/hyperlink" Target="https://www.tensorflow.org/api_docs/python/tf/train/MomentumOptimizer" TargetMode="External"/><Relationship Id="rId7" Type="http://schemas.openxmlformats.org/officeDocument/2006/relationships/hyperlink" Target="https://www.tensorflow.org/api_docs/python/tf/train/AdamOptimizer" TargetMode="External"/><Relationship Id="rId8" Type="http://schemas.openxmlformats.org/officeDocument/2006/relationships/hyperlink" Target="https://www.tensorflow.org/api_docs/python/tf/train/FtrlOptimizer" TargetMode="Externa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0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3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8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1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9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2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6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6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5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7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2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7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0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9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1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image" Target="../media/image10.png"/><Relationship Id="rId5" Type="http://schemas.openxmlformats.org/officeDocument/2006/relationships/image" Target="../media/image13.png"/><Relationship Id="rId6" Type="http://schemas.openxmlformats.org/officeDocument/2006/relationships/image" Target="../media/image6.png"/><Relationship Id="rId7" Type="http://schemas.openxmlformats.org/officeDocument/2006/relationships/image" Target="../media/image12.png"/><Relationship Id="rId8" Type="http://schemas.openxmlformats.org/officeDocument/2006/relationships/image" Target="../media/image11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8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49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50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55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53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51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52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56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54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6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Relationship Id="rId4" Type="http://schemas.openxmlformats.org/officeDocument/2006/relationships/image" Target="../media/image6.png"/><Relationship Id="rId5" Type="http://schemas.openxmlformats.org/officeDocument/2006/relationships/image" Target="../media/image12.png"/><Relationship Id="rId6" Type="http://schemas.openxmlformats.org/officeDocument/2006/relationships/image" Target="../media/image11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73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58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57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60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65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62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59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64.png"/><Relationship Id="rId4" Type="http://schemas.openxmlformats.org/officeDocument/2006/relationships/hyperlink" Target="mailto:hunkim+ml@gmail.com" TargetMode="External"/><Relationship Id="rId5" Type="http://schemas.openxmlformats.org/officeDocument/2006/relationships/hyperlink" Target="https://github.com/hunkim/DeepLearningZeroToAll/" TargetMode="External"/><Relationship Id="rId6" Type="http://schemas.openxmlformats.org/officeDocument/2006/relationships/image" Target="../media/image61.png"/><Relationship Id="rId7" Type="http://schemas.openxmlformats.org/officeDocument/2006/relationships/image" Target="../media/image63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67.png"/><Relationship Id="rId4" Type="http://schemas.openxmlformats.org/officeDocument/2006/relationships/hyperlink" Target="http://parse.ele.tue.nl/cluster/2/CNNArchitecture.jpg" TargetMode="Externa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76.png"/><Relationship Id="rId4" Type="http://schemas.openxmlformats.org/officeDocument/2006/relationships/hyperlink" Target="https://www.slideshare.net/GYLee3/ss-72966495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8" Type="http://schemas.openxmlformats.org/officeDocument/2006/relationships/image" Target="../media/image17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83.png"/><Relationship Id="rId4" Type="http://schemas.openxmlformats.org/officeDocument/2006/relationships/image" Target="../media/image71.png"/><Relationship Id="rId5" Type="http://schemas.openxmlformats.org/officeDocument/2006/relationships/image" Target="../media/image69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75.png"/><Relationship Id="rId4" Type="http://schemas.openxmlformats.org/officeDocument/2006/relationships/image" Target="../media/image68.png"/><Relationship Id="rId5" Type="http://schemas.openxmlformats.org/officeDocument/2006/relationships/image" Target="../media/image70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72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96.png"/><Relationship Id="rId4" Type="http://schemas.openxmlformats.org/officeDocument/2006/relationships/image" Target="../media/image74.png"/><Relationship Id="rId5" Type="http://schemas.openxmlformats.org/officeDocument/2006/relationships/image" Target="../media/image68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77.png"/><Relationship Id="rId4" Type="http://schemas.openxmlformats.org/officeDocument/2006/relationships/image" Target="../media/image96.png"/><Relationship Id="rId5" Type="http://schemas.openxmlformats.org/officeDocument/2006/relationships/image" Target="../media/image74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96.png"/><Relationship Id="rId4" Type="http://schemas.openxmlformats.org/officeDocument/2006/relationships/image" Target="../media/image74.png"/><Relationship Id="rId5" Type="http://schemas.openxmlformats.org/officeDocument/2006/relationships/image" Target="../media/image68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78.png"/><Relationship Id="rId4" Type="http://schemas.openxmlformats.org/officeDocument/2006/relationships/image" Target="../media/image96.png"/><Relationship Id="rId5" Type="http://schemas.openxmlformats.org/officeDocument/2006/relationships/image" Target="../media/image74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79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93.png"/><Relationship Id="rId4" Type="http://schemas.openxmlformats.org/officeDocument/2006/relationships/image" Target="../media/image86.png"/><Relationship Id="rId5" Type="http://schemas.openxmlformats.org/officeDocument/2006/relationships/image" Target="../media/image80.png"/><Relationship Id="rId6" Type="http://schemas.openxmlformats.org/officeDocument/2006/relationships/hyperlink" Target="https://github.com/hunkim/DeepLearningZeroToAll/blob/master/lab-11-0-cnn_basics.ipynb" TargetMode="External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79.xml"/><Relationship Id="rId3" Type="http://schemas.openxmlformats.org/officeDocument/2006/relationships/hyperlink" Target="https://github.com/hunkim/DeepLearningZeroToAll/blob/master/lab-11-0-cnn_basics.ipynb" TargetMode="External"/><Relationship Id="rId4" Type="http://schemas.openxmlformats.org/officeDocument/2006/relationships/image" Target="../media/image8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Relationship Id="rId4" Type="http://schemas.openxmlformats.org/officeDocument/2006/relationships/image" Target="../media/image6.png"/><Relationship Id="rId5" Type="http://schemas.openxmlformats.org/officeDocument/2006/relationships/image" Target="../media/image12.png"/><Relationship Id="rId6" Type="http://schemas.openxmlformats.org/officeDocument/2006/relationships/image" Target="../media/image11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80.xml"/><Relationship Id="rId3" Type="http://schemas.openxmlformats.org/officeDocument/2006/relationships/hyperlink" Target="https://github.com/hunkim/DeepLearningZeroToAll/blob/master/lab-11-0-cnn_basics.ipynb" TargetMode="External"/><Relationship Id="rId4" Type="http://schemas.openxmlformats.org/officeDocument/2006/relationships/image" Target="../media/image82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81.xml"/><Relationship Id="rId3" Type="http://schemas.openxmlformats.org/officeDocument/2006/relationships/hyperlink" Target="https://github.com/hunkim/DeepLearningZeroToAll/blob/master/lab-11-0-cnn_basics.ipynb" TargetMode="External"/><Relationship Id="rId4" Type="http://schemas.openxmlformats.org/officeDocument/2006/relationships/image" Target="../media/image84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64.png"/><Relationship Id="rId4" Type="http://schemas.openxmlformats.org/officeDocument/2006/relationships/hyperlink" Target="mailto:hunkim+ml@gmail.com" TargetMode="External"/><Relationship Id="rId5" Type="http://schemas.openxmlformats.org/officeDocument/2006/relationships/hyperlink" Target="https://github.com/hunkim/DeepLearningZeroToAll/" TargetMode="External"/><Relationship Id="rId6" Type="http://schemas.openxmlformats.org/officeDocument/2006/relationships/image" Target="../media/image61.png"/><Relationship Id="rId7" Type="http://schemas.openxmlformats.org/officeDocument/2006/relationships/image" Target="../media/image63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67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87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85.xml"/><Relationship Id="rId3" Type="http://schemas.openxmlformats.org/officeDocument/2006/relationships/hyperlink" Target="https://github.com/hunkim/DeepLearningZeroToAll/blob/master/lab-11-1-mnist_cnn.py" TargetMode="External"/><Relationship Id="rId4" Type="http://schemas.openxmlformats.org/officeDocument/2006/relationships/image" Target="../media/image85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86.xml"/><Relationship Id="rId3" Type="http://schemas.openxmlformats.org/officeDocument/2006/relationships/hyperlink" Target="https://github.com/hunkim/DeepLearningZeroToAll/blob/master/lab-11-1-mnist_cnn.py" TargetMode="External"/><Relationship Id="rId4" Type="http://schemas.openxmlformats.org/officeDocument/2006/relationships/image" Target="../media/image85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87.xml"/><Relationship Id="rId3" Type="http://schemas.openxmlformats.org/officeDocument/2006/relationships/hyperlink" Target="https://github.com/hunkim/DeepLearningZeroToAll/blob/master/lab-11-1-mnist_cnn.py" TargetMode="External"/><Relationship Id="rId4" Type="http://schemas.openxmlformats.org/officeDocument/2006/relationships/image" Target="../media/image85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88.xml"/><Relationship Id="rId3" Type="http://schemas.openxmlformats.org/officeDocument/2006/relationships/hyperlink" Target="https://github.com/hunkim/DeepLearningZeroToAll/blob/master/lab-11-1-mnist_cnn.py" TargetMode="External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89.xml"/><Relationship Id="rId3" Type="http://schemas.openxmlformats.org/officeDocument/2006/relationships/hyperlink" Target="https://github.com/hunkim/DeepLearningZeroToAll/blob/master/lab-11-1-mnist_cnn.py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Relationship Id="rId4" Type="http://schemas.openxmlformats.org/officeDocument/2006/relationships/image" Target="../media/image6.png"/><Relationship Id="rId5" Type="http://schemas.openxmlformats.org/officeDocument/2006/relationships/image" Target="../media/image12.png"/><Relationship Id="rId6" Type="http://schemas.openxmlformats.org/officeDocument/2006/relationships/image" Target="../media/image11.pn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90.xml"/><Relationship Id="rId3" Type="http://schemas.openxmlformats.org/officeDocument/2006/relationships/hyperlink" Target="http://personal.ie.cuhk.edu.hk/~ccloy/project_target_code/index.html" TargetMode="External"/><Relationship Id="rId4" Type="http://schemas.openxmlformats.org/officeDocument/2006/relationships/image" Target="../media/image92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91.xml"/><Relationship Id="rId3" Type="http://schemas.openxmlformats.org/officeDocument/2006/relationships/hyperlink" Target="https://github.com/hunkim/DeepLearningZeroToAll/blob/master/lab-11-2-mnist_deep_cnn.py" TargetMode="External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92.xml"/><Relationship Id="rId3" Type="http://schemas.openxmlformats.org/officeDocument/2006/relationships/hyperlink" Target="https://github.com/hunkim/DeepLearningZeroToAll/blob/master/lab-11-2-mnist_deep_cnn.py" TargetMode="External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64.png"/><Relationship Id="rId4" Type="http://schemas.openxmlformats.org/officeDocument/2006/relationships/hyperlink" Target="mailto:hunkim+ml@gmail.com" TargetMode="External"/><Relationship Id="rId5" Type="http://schemas.openxmlformats.org/officeDocument/2006/relationships/hyperlink" Target="https://github.com/hunkim/DeepLearningZeroToAll/" TargetMode="External"/><Relationship Id="rId6" Type="http://schemas.openxmlformats.org/officeDocument/2006/relationships/image" Target="../media/image61.png"/><Relationship Id="rId7" Type="http://schemas.openxmlformats.org/officeDocument/2006/relationships/image" Target="../media/image63.png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94.xml"/><Relationship Id="rId3" Type="http://schemas.openxmlformats.org/officeDocument/2006/relationships/hyperlink" Target="https://github.com/hunkim/DeepLearningZeroToAll/blob/master/lab-11-2-mnist_deep_cnn.py" TargetMode="External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95.xml"/><Relationship Id="rId3" Type="http://schemas.openxmlformats.org/officeDocument/2006/relationships/hyperlink" Target="https://github.com/hunkim/DeepLearningZeroToAll/blob/master/lab-11-3-mnist_cnn_class.py" TargetMode="External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95.png"/><Relationship Id="rId4" Type="http://schemas.openxmlformats.org/officeDocument/2006/relationships/hyperlink" Target="https://www.tensorflow.org/api_docs/python/tf/layers" TargetMode="External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97.xml"/><Relationship Id="rId3" Type="http://schemas.openxmlformats.org/officeDocument/2006/relationships/hyperlink" Target="https://github.com/hunkim/DeepLearningZeroToAll/blob/master/lab-11-4-mnist_cnn_layers.py" TargetMode="External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88.png"/><Relationship Id="rId4" Type="http://schemas.openxmlformats.org/officeDocument/2006/relationships/hyperlink" Target="http://rasbt.github.io/mlxtend/user_guide/classifier/StackingClassifier/" TargetMode="External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99.xml"/><Relationship Id="rId3" Type="http://schemas.openxmlformats.org/officeDocument/2006/relationships/hyperlink" Target="https://github.com/hunkim/DeepLearningZeroToAll/blob/master/lab-11-5-mnist_cnn_ensemble_layers.py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Shape 2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4647" y="929015"/>
            <a:ext cx="2209940" cy="1403634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Shape 255"/>
          <p:cNvSpPr txBox="1"/>
          <p:nvPr>
            <p:ph type="title"/>
          </p:nvPr>
        </p:nvSpPr>
        <p:spPr>
          <a:xfrm>
            <a:off x="472884" y="1566976"/>
            <a:ext cx="8198100" cy="1027800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" sz="4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TensorFlow @UST</a:t>
            </a:r>
          </a:p>
        </p:txBody>
      </p:sp>
      <p:sp>
        <p:nvSpPr>
          <p:cNvPr id="256" name="Shape 256"/>
          <p:cNvSpPr txBox="1"/>
          <p:nvPr>
            <p:ph idx="1" type="body"/>
          </p:nvPr>
        </p:nvSpPr>
        <p:spPr>
          <a:xfrm>
            <a:off x="1812726" y="3483694"/>
            <a:ext cx="5518500" cy="1668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lang="en" sz="2300"/>
              <a:t>Day 2: CNN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" sz="23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Sung Kim &lt;hunkim</a:t>
            </a:r>
            <a:r>
              <a:rPr lang="en" sz="2300"/>
              <a:t>+tfust@gmail.com&gt;</a:t>
            </a:r>
          </a:p>
        </p:txBody>
      </p:sp>
      <p:pic>
        <p:nvPicPr>
          <p:cNvPr id="257" name="Shape 2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8271" y="4648474"/>
            <a:ext cx="814525" cy="44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Shape 369"/>
          <p:cNvSpPr txBox="1"/>
          <p:nvPr>
            <p:ph type="title"/>
          </p:nvPr>
        </p:nvSpPr>
        <p:spPr>
          <a:xfrm>
            <a:off x="304800" y="-475659"/>
            <a:ext cx="85725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(Deep) Neural Nets</a:t>
            </a:r>
          </a:p>
        </p:txBody>
      </p:sp>
      <p:sp>
        <p:nvSpPr>
          <p:cNvPr id="370" name="Shape 370"/>
          <p:cNvSpPr/>
          <p:nvPr/>
        </p:nvSpPr>
        <p:spPr>
          <a:xfrm>
            <a:off x="9306333" y="124933"/>
            <a:ext cx="14824800" cy="160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00" lIns="71400" rIns="71400" wrap="square" tIns="7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NN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for MNIST</a:t>
            </a:r>
          </a:p>
        </p:txBody>
      </p:sp>
      <p:sp>
        <p:nvSpPr>
          <p:cNvPr id="371" name="Shape 371"/>
          <p:cNvSpPr txBox="1"/>
          <p:nvPr/>
        </p:nvSpPr>
        <p:spPr>
          <a:xfrm>
            <a:off x="185950" y="819000"/>
            <a:ext cx="19945800" cy="403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00" lIns="243800" rIns="243800" wrap="square" tIns="2438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41666"/>
              <a:buFont typeface="Arial"/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input </a:t>
            </a: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placeholders</a:t>
            </a:r>
          </a:p>
          <a:p>
            <a:pPr lvl="0" rtl="0">
              <a:spcBef>
                <a:spcPts val="0"/>
              </a:spcBef>
              <a:buClr>
                <a:srgbClr val="000000"/>
              </a:buClr>
              <a:buSzPct val="241666"/>
              <a:buFont typeface="Arial"/>
              <a:buNone/>
            </a:pP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 = tf.placeholder(tf.float32, [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None</a:t>
            </a: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784</a:t>
            </a: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</a:t>
            </a:r>
          </a:p>
          <a:p>
            <a:pPr lvl="0" rtl="0">
              <a:spcBef>
                <a:spcPts val="0"/>
              </a:spcBef>
              <a:buClr>
                <a:srgbClr val="000000"/>
              </a:buClr>
              <a:buSzPct val="241666"/>
              <a:buFont typeface="Arial"/>
              <a:buNone/>
            </a:pP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 = tf.placeholder(tf.float32, [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None</a:t>
            </a: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</a:t>
            </a:r>
          </a:p>
          <a:p>
            <a:pPr lvl="0" rt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t/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Clr>
                <a:srgbClr val="000000"/>
              </a:buClr>
              <a:buSzPct val="241666"/>
              <a:buFont typeface="Arial"/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weights &amp; bias for nn layers</a:t>
            </a:r>
          </a:p>
          <a:p>
            <a:pPr lvl="0" rtl="0">
              <a:spcBef>
                <a:spcPts val="0"/>
              </a:spcBef>
              <a:buClr>
                <a:srgbClr val="000000"/>
              </a:buClr>
              <a:buSzPct val="241666"/>
              <a:buFont typeface="Arial"/>
              <a:buNone/>
            </a:pP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W1 = tf.Variable(tf.random_normal([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784</a:t>
            </a: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256</a:t>
            </a: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]))</a:t>
            </a:r>
          </a:p>
          <a:p>
            <a:pPr lvl="0" rtl="0">
              <a:spcBef>
                <a:spcPts val="0"/>
              </a:spcBef>
              <a:buClr>
                <a:srgbClr val="000000"/>
              </a:buClr>
              <a:buSzPct val="241666"/>
              <a:buFont typeface="Arial"/>
              <a:buNone/>
            </a:pP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b1 = tf.Variable(tf.random_normal([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256</a:t>
            </a: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]))</a:t>
            </a:r>
          </a:p>
          <a:p>
            <a:pPr lvl="0" rtl="0">
              <a:spcBef>
                <a:spcPts val="0"/>
              </a:spcBef>
              <a:buClr>
                <a:srgbClr val="000000"/>
              </a:buClr>
              <a:buSzPct val="241666"/>
              <a:buFont typeface="Arial"/>
              <a:buNone/>
            </a:pP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L1 = tf.nn.relu(tf.matmul(X, W1) + b1)</a:t>
            </a:r>
          </a:p>
          <a:p>
            <a:pPr lvl="0" rt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t/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Clr>
                <a:srgbClr val="000000"/>
              </a:buClr>
              <a:buSzPct val="241666"/>
              <a:buFont typeface="Arial"/>
              <a:buNone/>
            </a:pP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W2 = tf.Variable(tf.random_normal([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256</a:t>
            </a: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256</a:t>
            </a: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]))</a:t>
            </a:r>
          </a:p>
          <a:p>
            <a:pPr lvl="0" rtl="0">
              <a:spcBef>
                <a:spcPts val="0"/>
              </a:spcBef>
              <a:buClr>
                <a:srgbClr val="000000"/>
              </a:buClr>
              <a:buSzPct val="241666"/>
              <a:buFont typeface="Arial"/>
              <a:buNone/>
            </a:pP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b2 = tf.Variable(tf.random_normal([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256</a:t>
            </a: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]))</a:t>
            </a:r>
          </a:p>
          <a:p>
            <a:pPr lvl="0" rtl="0">
              <a:spcBef>
                <a:spcPts val="0"/>
              </a:spcBef>
              <a:buClr>
                <a:srgbClr val="000000"/>
              </a:buClr>
              <a:buSzPct val="241666"/>
              <a:buFont typeface="Arial"/>
              <a:buNone/>
            </a:pP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L2 = tf.nn.relu(tf.matmul(L1, W2) + b2)</a:t>
            </a:r>
          </a:p>
          <a:p>
            <a:pPr lvl="0" rt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t/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Clr>
                <a:srgbClr val="000000"/>
              </a:buClr>
              <a:buSzPct val="241666"/>
              <a:buFont typeface="Arial"/>
              <a:buNone/>
            </a:pP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W3 = tf.Variable(tf.random_normal([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256</a:t>
            </a: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]))</a:t>
            </a:r>
          </a:p>
          <a:p>
            <a:pPr lvl="0" rtl="0">
              <a:spcBef>
                <a:spcPts val="0"/>
              </a:spcBef>
              <a:buClr>
                <a:srgbClr val="000000"/>
              </a:buClr>
              <a:buSzPct val="241666"/>
              <a:buFont typeface="Arial"/>
              <a:buNone/>
            </a:pP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b3 = tf.Variable(tf.random_normal([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]))</a:t>
            </a:r>
          </a:p>
          <a:p>
            <a:pPr lvl="0" rtl="0">
              <a:spcBef>
                <a:spcPts val="0"/>
              </a:spcBef>
              <a:buClr>
                <a:srgbClr val="000000"/>
              </a:buClr>
              <a:buSzPct val="241666"/>
              <a:buFont typeface="Arial"/>
              <a:buNone/>
            </a:pP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hypothesis = tf.matmul(L2, W3) + b3</a:t>
            </a:r>
          </a:p>
          <a:p>
            <a:pPr lvl="0" rt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t/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Clr>
                <a:srgbClr val="000000"/>
              </a:buClr>
              <a:buSzPct val="241666"/>
              <a:buFont typeface="Arial"/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define cost/loss &amp; optimizer</a:t>
            </a:r>
          </a:p>
          <a:p>
            <a:pPr lvl="0" rtl="0">
              <a:spcBef>
                <a:spcPts val="0"/>
              </a:spcBef>
              <a:buClr>
                <a:srgbClr val="000000"/>
              </a:buClr>
              <a:buSzPct val="241666"/>
              <a:buFont typeface="Arial"/>
              <a:buNone/>
            </a:pP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cost = tf.reduce_mean(tf.nn.softmax_cross_entropy_with_logits(</a:t>
            </a:r>
          </a:p>
          <a:p>
            <a:pPr lvl="0" rtl="0">
              <a:spcBef>
                <a:spcPts val="0"/>
              </a:spcBef>
              <a:buClr>
                <a:srgbClr val="000000"/>
              </a:buClr>
              <a:buSzPct val="241666"/>
              <a:buFont typeface="Arial"/>
              <a:buNone/>
            </a:pP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2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logits</a:t>
            </a: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=hypothesis, </a:t>
            </a:r>
            <a:r>
              <a:rPr lang="en" sz="12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labels</a:t>
            </a: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=Y))</a:t>
            </a:r>
          </a:p>
          <a:p>
            <a:pPr lvl="0" rtl="0">
              <a:spcBef>
                <a:spcPts val="0"/>
              </a:spcBef>
              <a:buClr>
                <a:srgbClr val="000000"/>
              </a:buClr>
              <a:buSzPct val="241666"/>
              <a:buFont typeface="Arial"/>
              <a:buNone/>
            </a:pP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optimizer = tf.train.AdamOptimizer(</a:t>
            </a:r>
            <a:r>
              <a:rPr lang="en" sz="12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learning_rate</a:t>
            </a: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=learning_rate).minimize(cost)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descr="pasted-image.png" id="372" name="Shape 3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04450" y="2044650"/>
            <a:ext cx="4240500" cy="105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8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9" name="Shape 10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5150" y="1313150"/>
            <a:ext cx="561975" cy="56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0" name="Shape 10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65150" y="1998950"/>
            <a:ext cx="561975" cy="56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1" name="Shape 10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65150" y="3540000"/>
            <a:ext cx="561975" cy="561975"/>
          </a:xfrm>
          <a:prstGeom prst="rect">
            <a:avLst/>
          </a:prstGeom>
          <a:noFill/>
          <a:ln>
            <a:noFill/>
          </a:ln>
        </p:spPr>
      </p:pic>
      <p:sp>
        <p:nvSpPr>
          <p:cNvPr id="1052" name="Shape 1052"/>
          <p:cNvSpPr txBox="1"/>
          <p:nvPr>
            <p:ph type="title"/>
          </p:nvPr>
        </p:nvSpPr>
        <p:spPr>
          <a:xfrm>
            <a:off x="816600" y="-131450"/>
            <a:ext cx="7510800" cy="799500"/>
          </a:xfrm>
          <a:prstGeom prst="rect">
            <a:avLst/>
          </a:prstGeom>
        </p:spPr>
        <p:txBody>
          <a:bodyPr anchorCtr="0" anchor="b" bIns="34275" lIns="34275" rIns="34275" wrap="square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Ensemble prediction  </a:t>
            </a: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7" name="Shape 10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5150" y="1313150"/>
            <a:ext cx="561975" cy="56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8" name="Shape 10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65150" y="1998950"/>
            <a:ext cx="561975" cy="56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9" name="Shape 10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65150" y="3540000"/>
            <a:ext cx="561975" cy="561975"/>
          </a:xfrm>
          <a:prstGeom prst="rect">
            <a:avLst/>
          </a:prstGeom>
          <a:noFill/>
          <a:ln>
            <a:noFill/>
          </a:ln>
        </p:spPr>
      </p:pic>
      <p:sp>
        <p:nvSpPr>
          <p:cNvPr id="1060" name="Shape 1060"/>
          <p:cNvSpPr txBox="1"/>
          <p:nvPr>
            <p:ph type="title"/>
          </p:nvPr>
        </p:nvSpPr>
        <p:spPr>
          <a:xfrm>
            <a:off x="816600" y="-131450"/>
            <a:ext cx="7510800" cy="799500"/>
          </a:xfrm>
          <a:prstGeom prst="rect">
            <a:avLst/>
          </a:prstGeom>
        </p:spPr>
        <p:txBody>
          <a:bodyPr anchorCtr="0" anchor="b" bIns="34275" lIns="34275" rIns="34275" wrap="square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Ensemble prediction  </a:t>
            </a:r>
          </a:p>
        </p:txBody>
      </p:sp>
      <p:graphicFrame>
        <p:nvGraphicFramePr>
          <p:cNvPr id="1061" name="Shape 1061"/>
          <p:cNvGraphicFramePr/>
          <p:nvPr/>
        </p:nvGraphicFramePr>
        <p:xfrm>
          <a:off x="2546975" y="8292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{CBE11678-BDD9-4C3F-9216-BF4AE9FA71BF}</a:tableStyleId>
              </a:tblPr>
              <a:tblGrid>
                <a:gridCol w="570300"/>
                <a:gridCol w="570300"/>
                <a:gridCol w="570300"/>
                <a:gridCol w="570300"/>
                <a:gridCol w="570300"/>
                <a:gridCol w="570300"/>
                <a:gridCol w="570300"/>
                <a:gridCol w="570300"/>
                <a:gridCol w="570300"/>
                <a:gridCol w="570300"/>
              </a:tblGrid>
              <a:tr h="407650"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b="1" lang="en"/>
                        <a:t>0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b="1" lang="en"/>
                        <a:t>1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b="1" lang="en"/>
                        <a:t>2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b="1" lang="en"/>
                        <a:t>3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b="1" lang="en"/>
                        <a:t>4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b="1" lang="en"/>
                        <a:t>5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b="1" lang="en"/>
                        <a:t>6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b="1" lang="en"/>
                        <a:t>7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b="1" lang="en"/>
                        <a:t>8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b="1" lang="en"/>
                        <a:t>9</a:t>
                      </a: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1062" name="Shape 106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1425" y="2357025"/>
            <a:ext cx="720750" cy="7146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063" name="Shape 1063"/>
          <p:cNvGraphicFramePr/>
          <p:nvPr/>
        </p:nvGraphicFramePr>
        <p:xfrm>
          <a:off x="2546975" y="13626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{CBE11678-BDD9-4C3F-9216-BF4AE9FA71BF}</a:tableStyleId>
              </a:tblPr>
              <a:tblGrid>
                <a:gridCol w="570300"/>
                <a:gridCol w="570300"/>
                <a:gridCol w="570300"/>
                <a:gridCol w="570300"/>
                <a:gridCol w="570300"/>
                <a:gridCol w="570300"/>
                <a:gridCol w="570300"/>
                <a:gridCol w="570300"/>
                <a:gridCol w="570300"/>
                <a:gridCol w="570300"/>
              </a:tblGrid>
              <a:tr h="40765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0.1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0.01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0.02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0.8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...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...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...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...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...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...</a:t>
                      </a: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cxnSp>
        <p:nvCxnSpPr>
          <p:cNvPr id="1064" name="Shape 1064"/>
          <p:cNvCxnSpPr>
            <a:stCxn id="1057" idx="3"/>
          </p:cNvCxnSpPr>
          <p:nvPr/>
        </p:nvCxnSpPr>
        <p:spPr>
          <a:xfrm>
            <a:off x="2027125" y="1594138"/>
            <a:ext cx="449700" cy="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graphicFrame>
        <p:nvGraphicFramePr>
          <p:cNvPr id="1065" name="Shape 1065"/>
          <p:cNvGraphicFramePr/>
          <p:nvPr/>
        </p:nvGraphicFramePr>
        <p:xfrm>
          <a:off x="2546975" y="20484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{CBE11678-BDD9-4C3F-9216-BF4AE9FA71BF}</a:tableStyleId>
              </a:tblPr>
              <a:tblGrid>
                <a:gridCol w="570300"/>
                <a:gridCol w="570300"/>
                <a:gridCol w="570300"/>
                <a:gridCol w="570300"/>
                <a:gridCol w="570300"/>
                <a:gridCol w="570300"/>
                <a:gridCol w="570300"/>
                <a:gridCol w="570300"/>
                <a:gridCol w="570300"/>
                <a:gridCol w="570300"/>
              </a:tblGrid>
              <a:tr h="40765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0.01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0.5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0.02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0.4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...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...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...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...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...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...</a:t>
                      </a: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cxnSp>
        <p:nvCxnSpPr>
          <p:cNvPr id="1066" name="Shape 1066"/>
          <p:cNvCxnSpPr/>
          <p:nvPr/>
        </p:nvCxnSpPr>
        <p:spPr>
          <a:xfrm>
            <a:off x="2027125" y="2279938"/>
            <a:ext cx="449700" cy="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graphicFrame>
        <p:nvGraphicFramePr>
          <p:cNvPr id="1067" name="Shape 1067"/>
          <p:cNvGraphicFramePr/>
          <p:nvPr/>
        </p:nvGraphicFramePr>
        <p:xfrm>
          <a:off x="2546975" y="35724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{CBE11678-BDD9-4C3F-9216-BF4AE9FA71BF}</a:tableStyleId>
              </a:tblPr>
              <a:tblGrid>
                <a:gridCol w="570300"/>
                <a:gridCol w="570300"/>
                <a:gridCol w="570300"/>
                <a:gridCol w="570300"/>
                <a:gridCol w="570300"/>
                <a:gridCol w="570300"/>
                <a:gridCol w="570300"/>
                <a:gridCol w="570300"/>
                <a:gridCol w="570300"/>
                <a:gridCol w="570300"/>
              </a:tblGrid>
              <a:tr h="40765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0.01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0.01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0.1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0.7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...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...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...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...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...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...</a:t>
                      </a: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cxnSp>
        <p:nvCxnSpPr>
          <p:cNvPr id="1068" name="Shape 1068"/>
          <p:cNvCxnSpPr/>
          <p:nvPr/>
        </p:nvCxnSpPr>
        <p:spPr>
          <a:xfrm>
            <a:off x="2027125" y="3803938"/>
            <a:ext cx="449700" cy="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069" name="Shape 1069"/>
          <p:cNvSpPr txBox="1"/>
          <p:nvPr/>
        </p:nvSpPr>
        <p:spPr>
          <a:xfrm>
            <a:off x="1617550" y="2509225"/>
            <a:ext cx="1098900" cy="5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000"/>
              <a:t>.</a:t>
            </a:r>
          </a:p>
          <a:p>
            <a:pPr lvl="0">
              <a:spcBef>
                <a:spcPts val="0"/>
              </a:spcBef>
              <a:buNone/>
            </a:pPr>
            <a:r>
              <a:rPr lang="en" sz="2000"/>
              <a:t>.</a:t>
            </a:r>
          </a:p>
          <a:p>
            <a:pPr lvl="0">
              <a:spcBef>
                <a:spcPts val="0"/>
              </a:spcBef>
              <a:buNone/>
            </a:pPr>
            <a:r>
              <a:rPr lang="en" sz="2000"/>
              <a:t>.</a:t>
            </a:r>
          </a:p>
        </p:txBody>
      </p:sp>
      <p:graphicFrame>
        <p:nvGraphicFramePr>
          <p:cNvPr id="1070" name="Shape 1070"/>
          <p:cNvGraphicFramePr/>
          <p:nvPr/>
        </p:nvGraphicFramePr>
        <p:xfrm>
          <a:off x="2546975" y="42582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{CBE11678-BDD9-4C3F-9216-BF4AE9FA71BF}</a:tableStyleId>
              </a:tblPr>
              <a:tblGrid>
                <a:gridCol w="570300"/>
                <a:gridCol w="570300"/>
                <a:gridCol w="570300"/>
                <a:gridCol w="570300"/>
                <a:gridCol w="570300"/>
                <a:gridCol w="570300"/>
                <a:gridCol w="570300"/>
                <a:gridCol w="570300"/>
                <a:gridCol w="570300"/>
                <a:gridCol w="570300"/>
              </a:tblGrid>
              <a:tr h="40765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7F6000"/>
                          </a:solidFill>
                        </a:rPr>
                        <a:t>0.12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7F6000"/>
                          </a:solidFill>
                        </a:rPr>
                        <a:t>0.52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7F6000"/>
                          </a:solidFill>
                        </a:rPr>
                        <a:t>0.14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en">
                          <a:solidFill>
                            <a:srgbClr val="7F6000"/>
                          </a:solidFill>
                        </a:rPr>
                        <a:t>1.9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7F6000"/>
                          </a:solidFill>
                        </a:rPr>
                        <a:t>...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7F6000"/>
                          </a:solidFill>
                        </a:rPr>
                        <a:t>...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7F6000"/>
                          </a:solidFill>
                        </a:rPr>
                        <a:t>...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7F6000"/>
                          </a:solidFill>
                        </a:rPr>
                        <a:t>...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7F6000"/>
                          </a:solidFill>
                        </a:rPr>
                        <a:t>...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7F6000"/>
                          </a:solidFill>
                        </a:rPr>
                        <a:t>...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</a:tbl>
          </a:graphicData>
        </a:graphic>
      </p:graphicFrame>
      <p:sp>
        <p:nvSpPr>
          <p:cNvPr id="1071" name="Shape 1071"/>
          <p:cNvSpPr txBox="1"/>
          <p:nvPr/>
        </p:nvSpPr>
        <p:spPr>
          <a:xfrm>
            <a:off x="1793300" y="4245750"/>
            <a:ext cx="5113500" cy="5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Sum</a:t>
            </a:r>
          </a:p>
        </p:txBody>
      </p:sp>
      <p:sp>
        <p:nvSpPr>
          <p:cNvPr id="1072" name="Shape 1072"/>
          <p:cNvSpPr txBox="1"/>
          <p:nvPr/>
        </p:nvSpPr>
        <p:spPr>
          <a:xfrm>
            <a:off x="1617550" y="4438825"/>
            <a:ext cx="915300" cy="3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73" name="Shape 1073"/>
          <p:cNvSpPr txBox="1"/>
          <p:nvPr/>
        </p:nvSpPr>
        <p:spPr>
          <a:xfrm>
            <a:off x="4586050" y="4733700"/>
            <a:ext cx="915300" cy="21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argmax</a:t>
            </a:r>
          </a:p>
        </p:txBody>
      </p:sp>
      <p:cxnSp>
        <p:nvCxnSpPr>
          <p:cNvPr id="1074" name="Shape 1074"/>
          <p:cNvCxnSpPr/>
          <p:nvPr/>
        </p:nvCxnSpPr>
        <p:spPr>
          <a:xfrm rot="10800000">
            <a:off x="4568350" y="4713900"/>
            <a:ext cx="17700" cy="29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8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Shape 1079"/>
          <p:cNvSpPr txBox="1"/>
          <p:nvPr/>
        </p:nvSpPr>
        <p:spPr>
          <a:xfrm>
            <a:off x="89000" y="80150"/>
            <a:ext cx="77817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Test model and check accuracy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test_size = </a:t>
            </a: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(mnist.test.labels)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predictions = np.zeros(test_size *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).reshape(test_size,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m_idx, m 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enumerate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(models):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(m_idx, 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'Accuracy:'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m.get_accuracy(mnist.test.images, mnist.test.labels))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p = m.predict(mnist.test.images)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predictions += p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ensemble_correct_prediction = tf.equal(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tf.argmax(predictions,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), tf.argmax(mnist.test.labels,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ensemble_accuracy = tf.reduce_mean(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tf.cast(ensemble_correct_prediction, tf.float32))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'Ensemble accuracy:'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sess.run(ensemble_accuracy))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080" name="Shape 1080"/>
          <p:cNvSpPr txBox="1"/>
          <p:nvPr>
            <p:ph type="title"/>
          </p:nvPr>
        </p:nvSpPr>
        <p:spPr>
          <a:xfrm>
            <a:off x="5340350" y="43875"/>
            <a:ext cx="3448800" cy="1576500"/>
          </a:xfrm>
          <a:prstGeom prst="rect">
            <a:avLst/>
          </a:prstGeom>
        </p:spPr>
        <p:txBody>
          <a:bodyPr anchorCtr="0" anchor="b" bIns="34275" lIns="34275" rIns="34275" wrap="square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Ensemble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prediction  </a:t>
            </a:r>
          </a:p>
        </p:txBody>
      </p:sp>
      <p:sp>
        <p:nvSpPr>
          <p:cNvPr id="1081" name="Shape 1081"/>
          <p:cNvSpPr txBox="1"/>
          <p:nvPr/>
        </p:nvSpPr>
        <p:spPr>
          <a:xfrm>
            <a:off x="6593450" y="2514750"/>
            <a:ext cx="2418000" cy="22344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2895600"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'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0 Accuracy: 0.9933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1 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Accuracy: 0.9946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2 Accuracy: 0.9934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3 Accuracy: 0.9935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4 Accuracy: 0.9935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5 Accuracy: 0.9949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6 Accuracy: 0.9941</a:t>
            </a:r>
          </a:p>
          <a:p>
            <a:pPr indent="2895600"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b="1" sz="1200">
              <a:solidFill>
                <a:srgbClr val="008080"/>
              </a:solidFill>
              <a:highlight>
                <a:srgbClr val="FFFFFF"/>
              </a:highlight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Ensemble accuracy: </a:t>
            </a:r>
            <a:r>
              <a:rPr b="1" lang="en" sz="170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0.995</a:t>
            </a:r>
            <a:r>
              <a:rPr b="1" lang="en" sz="170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2</a:t>
            </a:r>
          </a:p>
        </p:txBody>
      </p:sp>
      <p:sp>
        <p:nvSpPr>
          <p:cNvPr id="1082" name="Shape 1082"/>
          <p:cNvSpPr txBox="1"/>
          <p:nvPr/>
        </p:nvSpPr>
        <p:spPr>
          <a:xfrm>
            <a:off x="2578500" y="4778275"/>
            <a:ext cx="7224000" cy="48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100" u="sng">
                <a:solidFill>
                  <a:schemeClr val="hlink"/>
                </a:solidFill>
                <a:hlinkClick r:id="rId3"/>
              </a:rPr>
              <a:t>https://github.com/hunkim/DeepLearningZeroToAll/blob/master/lab-11-5-mnist_cnn_ensemble_layers.py</a:t>
            </a:r>
            <a:r>
              <a:rPr lang="en" sz="1100"/>
              <a:t> </a:t>
            </a: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6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Shape 1087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Exercise</a:t>
            </a:r>
          </a:p>
        </p:txBody>
      </p:sp>
      <p:sp>
        <p:nvSpPr>
          <p:cNvPr id="1088" name="Shape 1088"/>
          <p:cNvSpPr txBox="1"/>
          <p:nvPr>
            <p:ph idx="1" type="body"/>
          </p:nvPr>
        </p:nvSpPr>
        <p:spPr>
          <a:xfrm>
            <a:off x="1239101" y="1460000"/>
            <a:ext cx="7724400" cy="3013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indent="-368300" lvl="0" marL="457200" rtl="0">
              <a:spcBef>
                <a:spcPts val="0"/>
              </a:spcBef>
              <a:buSzPct val="100000"/>
            </a:pPr>
            <a:r>
              <a:rPr lang="en" sz="2200"/>
              <a:t>Deep &amp; Wide?</a:t>
            </a:r>
          </a:p>
          <a:p>
            <a:pPr indent="-368300" lvl="0" marL="457200" rtl="0">
              <a:spcBef>
                <a:spcPts val="0"/>
              </a:spcBef>
              <a:buSzPct val="100000"/>
            </a:pPr>
            <a:r>
              <a:rPr lang="en" sz="2200"/>
              <a:t>CIFAR 10</a:t>
            </a:r>
          </a:p>
          <a:p>
            <a:pPr indent="-368300" lvl="0" marL="457200">
              <a:spcBef>
                <a:spcPts val="0"/>
              </a:spcBef>
              <a:buSzPct val="100000"/>
            </a:pPr>
            <a:r>
              <a:rPr lang="en" sz="2200"/>
              <a:t>ImageNet</a:t>
            </a:r>
          </a:p>
        </p:txBody>
      </p:sp>
      <p:pic>
        <p:nvPicPr>
          <p:cNvPr id="1089" name="Shape 10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3800" y="2143550"/>
            <a:ext cx="3591126" cy="250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4" name="Shape 1094"/>
          <p:cNvPicPr preferRelativeResize="0"/>
          <p:nvPr/>
        </p:nvPicPr>
        <p:blipFill>
          <a:blip r:embed="rId3">
            <a:alphaModFix amt="7000"/>
          </a:blip>
          <a:stretch>
            <a:fillRect/>
          </a:stretch>
        </p:blipFill>
        <p:spPr>
          <a:xfrm>
            <a:off x="0" y="-222190"/>
            <a:ext cx="9144002" cy="3149480"/>
          </a:xfrm>
          <a:prstGeom prst="rect">
            <a:avLst/>
          </a:prstGeom>
          <a:noFill/>
          <a:ln>
            <a:noFill/>
          </a:ln>
        </p:spPr>
      </p:pic>
      <p:sp>
        <p:nvSpPr>
          <p:cNvPr id="1095" name="Shape 1095"/>
          <p:cNvSpPr txBox="1"/>
          <p:nvPr>
            <p:ph type="title"/>
          </p:nvPr>
        </p:nvSpPr>
        <p:spPr>
          <a:xfrm>
            <a:off x="780150" y="2357525"/>
            <a:ext cx="7583700" cy="25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lang="en"/>
              <a:t>Tomorrow RNN!</a:t>
            </a:r>
          </a:p>
          <a:p>
            <a:pPr indent="-4000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 sz="2700"/>
              <a:t>Time series prediction (stock market)</a:t>
            </a:r>
          </a:p>
          <a:p>
            <a:pPr indent="-4000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 sz="2700"/>
              <a:t>Character/sentence analysis</a:t>
            </a:r>
          </a:p>
          <a:p>
            <a:pPr indent="-4000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 sz="2700"/>
              <a:t>Neural translation (sequence to sequence)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t/>
            </a:r>
            <a:endParaRPr sz="2700"/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9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Shape 1100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</p:spPr>
        <p:txBody>
          <a:bodyPr anchorCtr="0" anchor="b" bIns="34275" lIns="34275" rIns="34275" wrap="square" tIns="34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Backup slides</a:t>
            </a:r>
          </a:p>
        </p:txBody>
      </p:sp>
      <p:sp>
        <p:nvSpPr>
          <p:cNvPr id="1101" name="Shape 1101"/>
          <p:cNvSpPr txBox="1"/>
          <p:nvPr>
            <p:ph idx="1" type="body"/>
          </p:nvPr>
        </p:nvSpPr>
        <p:spPr>
          <a:xfrm>
            <a:off x="1812726" y="2652117"/>
            <a:ext cx="5518500" cy="596100"/>
          </a:xfrm>
          <a:prstGeom prst="rect">
            <a:avLst/>
          </a:prstGeom>
        </p:spPr>
        <p:txBody>
          <a:bodyPr anchorCtr="0" anchor="t" bIns="34275" lIns="34275" rIns="34275" wrap="square" tIns="34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5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6" name="Shape 110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0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1" name="Shape 11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5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6" name="Shape 11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0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1" name="Shape 11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Shape 377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lang="en"/>
              <a:t>NN tips</a:t>
            </a:r>
          </a:p>
        </p:txBody>
      </p:sp>
      <p:sp>
        <p:nvSpPr>
          <p:cNvPr id="378" name="Shape 378"/>
          <p:cNvSpPr txBox="1"/>
          <p:nvPr>
            <p:ph idx="1" type="body"/>
          </p:nvPr>
        </p:nvSpPr>
        <p:spPr>
          <a:xfrm>
            <a:off x="180210" y="1460004"/>
            <a:ext cx="87834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"/>
              <a:t>Initilizing weights</a:t>
            </a:r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"/>
              <a:t>Activation functions</a:t>
            </a:r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"/>
              <a:t>Regularization</a:t>
            </a:r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"/>
              <a:t>Optimizers</a:t>
            </a: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5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" name="Shape 11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0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1" name="Shape 11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5" name="Shape 1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6" name="Shape 11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0" name="Shape 1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1" name="Shape 11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5" name="Shape 1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6" name="Shape 11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0" name="Shape 1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1" name="Shape 11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5" name="Shape 1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6" name="Shape 11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1" name="Shape 11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5" name="Shape 1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6" name="Shape 11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1" name="Shape 11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Shape 383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Random?</a:t>
            </a:r>
          </a:p>
        </p:txBody>
      </p:sp>
      <p:sp>
        <p:nvSpPr>
          <p:cNvPr id="384" name="Shape 384"/>
          <p:cNvSpPr txBox="1"/>
          <p:nvPr/>
        </p:nvSpPr>
        <p:spPr>
          <a:xfrm>
            <a:off x="1360400" y="1834250"/>
            <a:ext cx="6423300" cy="90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W = tf.Variable(</a:t>
            </a:r>
            <a:r>
              <a:rPr b="1" lang="en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tf.random_normal</a:t>
            </a:r>
            <a:r>
              <a:rPr lang="en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([</a:t>
            </a:r>
            <a:r>
              <a:rPr lang="en" sz="1600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" sz="1600">
                <a:solidFill>
                  <a:srgbClr val="660099"/>
                </a:solidFill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1600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'weight'</a:t>
            </a:r>
            <a:r>
              <a:rPr lang="en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5" name="Shape 1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6" name="Shape 11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0" name="Shape 1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1" name="Shape 11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6" name="Shape 11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0" name="Shape 1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1" name="Shape 11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6" name="Shape 119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Shape 3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4400" y="-76200"/>
            <a:ext cx="7358450" cy="227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Shape 3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200" y="2178952"/>
            <a:ext cx="9016762" cy="273595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391" name="Shape 391"/>
          <p:cNvSpPr txBox="1"/>
          <p:nvPr/>
        </p:nvSpPr>
        <p:spPr>
          <a:xfrm>
            <a:off x="5906825" y="4710050"/>
            <a:ext cx="6015000" cy="5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u="sng">
                <a:solidFill>
                  <a:schemeClr val="hlink"/>
                </a:solidFill>
                <a:hlinkClick r:id="rId5"/>
              </a:rPr>
              <a:t>http://stackoverflow.com/questions/33640581/</a:t>
            </a:r>
            <a:r>
              <a:rPr lang="en" sz="1200"/>
              <a:t> 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Shape 396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lang="en"/>
              <a:t>NN tips</a:t>
            </a:r>
          </a:p>
        </p:txBody>
      </p:sp>
      <p:sp>
        <p:nvSpPr>
          <p:cNvPr id="397" name="Shape 397"/>
          <p:cNvSpPr txBox="1"/>
          <p:nvPr>
            <p:ph idx="1" type="body"/>
          </p:nvPr>
        </p:nvSpPr>
        <p:spPr>
          <a:xfrm>
            <a:off x="180210" y="1460004"/>
            <a:ext cx="87834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</a:pPr>
            <a:r>
              <a:rPr lang="en">
                <a:solidFill>
                  <a:srgbClr val="999999"/>
                </a:solidFill>
              </a:rPr>
              <a:t>Initilizing weights</a:t>
            </a:r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"/>
              <a:t>Activation functions</a:t>
            </a:r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"/>
              <a:t>Regularization</a:t>
            </a:r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"/>
              <a:t>Optimizers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Shape 402"/>
          <p:cNvSpPr txBox="1"/>
          <p:nvPr/>
        </p:nvSpPr>
        <p:spPr>
          <a:xfrm>
            <a:off x="4547550" y="4755925"/>
            <a:ext cx="5025600" cy="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000"/>
              <a:t>http://adilmoujahid.com/posts/2016/06/introduction-deep-learning-python-caffe/</a:t>
            </a:r>
          </a:p>
        </p:txBody>
      </p:sp>
      <p:pic>
        <p:nvPicPr>
          <p:cNvPr id="403" name="Shape 4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02575"/>
            <a:ext cx="8839203" cy="2585313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Shape 404"/>
          <p:cNvSpPr txBox="1"/>
          <p:nvPr>
            <p:ph type="title"/>
          </p:nvPr>
        </p:nvSpPr>
        <p:spPr>
          <a:xfrm>
            <a:off x="304800" y="-247059"/>
            <a:ext cx="85725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Activation functions</a:t>
            </a:r>
          </a:p>
        </p:txBody>
      </p:sp>
      <p:sp>
        <p:nvSpPr>
          <p:cNvPr id="405" name="Shape 405"/>
          <p:cNvSpPr txBox="1"/>
          <p:nvPr/>
        </p:nvSpPr>
        <p:spPr>
          <a:xfrm>
            <a:off x="6941275" y="1552300"/>
            <a:ext cx="1370100" cy="44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lnSpc>
                <a:spcPct val="160000"/>
              </a:lnSpc>
              <a:spcBef>
                <a:spcPts val="2400"/>
              </a:spcBef>
              <a:spcAft>
                <a:spcPts val="1200"/>
              </a:spcAft>
              <a:buNone/>
            </a:pPr>
            <a:r>
              <a:rPr b="1" lang="en" sz="1600">
                <a:solidFill>
                  <a:srgbClr val="212121"/>
                </a:solidFill>
                <a:latin typeface="Consolas"/>
                <a:ea typeface="Consolas"/>
                <a:cs typeface="Consolas"/>
                <a:sym typeface="Consolas"/>
              </a:rPr>
              <a:t>tf.nn.relu</a:t>
            </a:r>
          </a:p>
        </p:txBody>
      </p:sp>
      <p:sp>
        <p:nvSpPr>
          <p:cNvPr id="406" name="Shape 406"/>
          <p:cNvSpPr txBox="1"/>
          <p:nvPr/>
        </p:nvSpPr>
        <p:spPr>
          <a:xfrm>
            <a:off x="4045675" y="1552300"/>
            <a:ext cx="1370100" cy="44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lnSpc>
                <a:spcPct val="160000"/>
              </a:lnSpc>
              <a:spcBef>
                <a:spcPts val="2400"/>
              </a:spcBef>
              <a:spcAft>
                <a:spcPts val="1200"/>
              </a:spcAft>
              <a:buNone/>
            </a:pPr>
            <a:r>
              <a:rPr b="1" lang="en" sz="1600">
                <a:solidFill>
                  <a:srgbClr val="212121"/>
                </a:solidFill>
                <a:latin typeface="Consolas"/>
                <a:ea typeface="Consolas"/>
                <a:cs typeface="Consolas"/>
                <a:sym typeface="Consolas"/>
              </a:rPr>
              <a:t>tf.tanh</a:t>
            </a:r>
          </a:p>
        </p:txBody>
      </p:sp>
      <p:sp>
        <p:nvSpPr>
          <p:cNvPr id="407" name="Shape 407"/>
          <p:cNvSpPr txBox="1"/>
          <p:nvPr/>
        </p:nvSpPr>
        <p:spPr>
          <a:xfrm>
            <a:off x="997675" y="1552300"/>
            <a:ext cx="1370100" cy="44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lnSpc>
                <a:spcPct val="160000"/>
              </a:lnSpc>
              <a:spcBef>
                <a:spcPts val="2400"/>
              </a:spcBef>
              <a:spcAft>
                <a:spcPts val="1200"/>
              </a:spcAft>
              <a:buNone/>
            </a:pPr>
            <a:r>
              <a:t/>
            </a:r>
            <a:endParaRPr b="1" sz="1600">
              <a:solidFill>
                <a:srgbClr val="21212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08" name="Shape 408"/>
          <p:cNvSpPr/>
          <p:nvPr/>
        </p:nvSpPr>
        <p:spPr>
          <a:xfrm>
            <a:off x="3114875" y="1553550"/>
            <a:ext cx="5876700" cy="2886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Shape 413"/>
          <p:cNvSpPr txBox="1"/>
          <p:nvPr/>
        </p:nvSpPr>
        <p:spPr>
          <a:xfrm>
            <a:off x="4547550" y="4755925"/>
            <a:ext cx="5025600" cy="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000"/>
              <a:t>http://adilmoujahid.com/posts/2016/06/introduction-deep-learning-python-caffe/</a:t>
            </a:r>
          </a:p>
        </p:txBody>
      </p:sp>
      <p:pic>
        <p:nvPicPr>
          <p:cNvPr id="414" name="Shape 4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02575"/>
            <a:ext cx="8839203" cy="2585313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Shape 415"/>
          <p:cNvSpPr txBox="1"/>
          <p:nvPr>
            <p:ph type="title"/>
          </p:nvPr>
        </p:nvSpPr>
        <p:spPr>
          <a:xfrm>
            <a:off x="304800" y="-247059"/>
            <a:ext cx="85725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Activation functions</a:t>
            </a:r>
          </a:p>
        </p:txBody>
      </p:sp>
      <p:sp>
        <p:nvSpPr>
          <p:cNvPr id="416" name="Shape 416"/>
          <p:cNvSpPr txBox="1"/>
          <p:nvPr/>
        </p:nvSpPr>
        <p:spPr>
          <a:xfrm>
            <a:off x="6941275" y="1552300"/>
            <a:ext cx="1370100" cy="44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lnSpc>
                <a:spcPct val="160000"/>
              </a:lnSpc>
              <a:spcBef>
                <a:spcPts val="2400"/>
              </a:spcBef>
              <a:spcAft>
                <a:spcPts val="1200"/>
              </a:spcAft>
              <a:buNone/>
            </a:pPr>
            <a:r>
              <a:rPr b="1" lang="en" sz="1600">
                <a:solidFill>
                  <a:srgbClr val="212121"/>
                </a:solidFill>
                <a:latin typeface="Consolas"/>
                <a:ea typeface="Consolas"/>
                <a:cs typeface="Consolas"/>
                <a:sym typeface="Consolas"/>
              </a:rPr>
              <a:t>tf.nn.relu</a:t>
            </a:r>
          </a:p>
        </p:txBody>
      </p:sp>
      <p:sp>
        <p:nvSpPr>
          <p:cNvPr id="417" name="Shape 417"/>
          <p:cNvSpPr txBox="1"/>
          <p:nvPr/>
        </p:nvSpPr>
        <p:spPr>
          <a:xfrm>
            <a:off x="4045675" y="1552300"/>
            <a:ext cx="1370100" cy="44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lnSpc>
                <a:spcPct val="160000"/>
              </a:lnSpc>
              <a:spcBef>
                <a:spcPts val="2400"/>
              </a:spcBef>
              <a:spcAft>
                <a:spcPts val="1200"/>
              </a:spcAft>
              <a:buNone/>
            </a:pPr>
            <a:r>
              <a:rPr b="1" lang="en" sz="1600">
                <a:solidFill>
                  <a:srgbClr val="212121"/>
                </a:solidFill>
                <a:latin typeface="Consolas"/>
                <a:ea typeface="Consolas"/>
                <a:cs typeface="Consolas"/>
                <a:sym typeface="Consolas"/>
              </a:rPr>
              <a:t>tf.tanh</a:t>
            </a:r>
          </a:p>
        </p:txBody>
      </p:sp>
      <p:sp>
        <p:nvSpPr>
          <p:cNvPr id="418" name="Shape 418"/>
          <p:cNvSpPr txBox="1"/>
          <p:nvPr/>
        </p:nvSpPr>
        <p:spPr>
          <a:xfrm>
            <a:off x="997675" y="1552300"/>
            <a:ext cx="1370100" cy="44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lnSpc>
                <a:spcPct val="160000"/>
              </a:lnSpc>
              <a:spcBef>
                <a:spcPts val="2400"/>
              </a:spcBef>
              <a:spcAft>
                <a:spcPts val="1200"/>
              </a:spcAft>
              <a:buNone/>
            </a:pPr>
            <a:r>
              <a:rPr b="1" lang="en" sz="1600">
                <a:solidFill>
                  <a:srgbClr val="212121"/>
                </a:solidFill>
                <a:latin typeface="Consolas"/>
                <a:ea typeface="Consolas"/>
                <a:cs typeface="Consolas"/>
                <a:sym typeface="Consolas"/>
              </a:rPr>
              <a:t>tf.sigmoid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Shape 423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lang="en"/>
              <a:t>NN tips</a:t>
            </a:r>
          </a:p>
        </p:txBody>
      </p:sp>
      <p:sp>
        <p:nvSpPr>
          <p:cNvPr id="424" name="Shape 424"/>
          <p:cNvSpPr txBox="1"/>
          <p:nvPr>
            <p:ph idx="1" type="body"/>
          </p:nvPr>
        </p:nvSpPr>
        <p:spPr>
          <a:xfrm>
            <a:off x="180210" y="1460004"/>
            <a:ext cx="87834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</a:pPr>
            <a:r>
              <a:rPr lang="en">
                <a:solidFill>
                  <a:srgbClr val="999999"/>
                </a:solidFill>
              </a:rPr>
              <a:t>Initilizing weights</a:t>
            </a:r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</a:pPr>
            <a:r>
              <a:rPr lang="en">
                <a:solidFill>
                  <a:srgbClr val="999999"/>
                </a:solidFill>
              </a:rPr>
              <a:t>Activation functions</a:t>
            </a:r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"/>
              <a:t>Regularization</a:t>
            </a:r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"/>
              <a:t>Optimizers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Shape 429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" sz="3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Overfitting</a:t>
            </a:r>
          </a:p>
        </p:txBody>
      </p:sp>
      <p:pic>
        <p:nvPicPr>
          <p:cNvPr id="430" name="Shape 4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3665" y="1642433"/>
            <a:ext cx="3646500" cy="332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Shape 4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41269" y="3442836"/>
            <a:ext cx="515400" cy="45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Shape 43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188073" y="3155460"/>
            <a:ext cx="477600" cy="2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Shape 4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41365" y="1642433"/>
            <a:ext cx="3646500" cy="332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Shape 4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28970" y="3442836"/>
            <a:ext cx="515400" cy="45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Shape 43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475773" y="3155460"/>
            <a:ext cx="477600" cy="29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Shape 440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" sz="3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Am I overfitting?</a:t>
            </a:r>
          </a:p>
        </p:txBody>
      </p:sp>
      <p:sp>
        <p:nvSpPr>
          <p:cNvPr id="441" name="Shape 441"/>
          <p:cNvSpPr txBox="1"/>
          <p:nvPr>
            <p:ph idx="1" type="body"/>
          </p:nvPr>
        </p:nvSpPr>
        <p:spPr>
          <a:xfrm>
            <a:off x="1364883" y="1447787"/>
            <a:ext cx="64143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-3619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Gill Sans"/>
            </a:pPr>
            <a:r>
              <a:rPr b="0" i="0" lang="en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Very high accuracy on the training dataset (eg: 0.99)</a:t>
            </a:r>
          </a:p>
          <a:p>
            <a:pPr indent="-36195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Gill Sans"/>
            </a:pPr>
            <a:r>
              <a:rPr b="0" i="0" lang="en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Poor accuracy on the test data set (0.85)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Shape 2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4961" y="1649377"/>
            <a:ext cx="7654079" cy="1844747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Shape 263"/>
          <p:cNvSpPr txBox="1"/>
          <p:nvPr/>
        </p:nvSpPr>
        <p:spPr>
          <a:xfrm>
            <a:off x="114300" y="114300"/>
            <a:ext cx="11250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500"/>
          </a:p>
        </p:txBody>
      </p:sp>
      <p:sp>
        <p:nvSpPr>
          <p:cNvPr id="264" name="Shape 264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</p:spPr>
        <p:txBody>
          <a:bodyPr anchorCtr="0" anchor="b" bIns="34275" lIns="34275" rIns="34275" wrap="square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Gifts from Google and Line</a:t>
            </a:r>
          </a:p>
        </p:txBody>
      </p:sp>
      <p:pic>
        <p:nvPicPr>
          <p:cNvPr id="265" name="Shape 2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18619" y="4429120"/>
            <a:ext cx="714375" cy="71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Shape 2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90575" y="4456035"/>
            <a:ext cx="660553" cy="6605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Shape 446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" sz="3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Solutions for overfitting</a:t>
            </a:r>
          </a:p>
        </p:txBody>
      </p:sp>
      <p:sp>
        <p:nvSpPr>
          <p:cNvPr id="447" name="Shape 447"/>
          <p:cNvSpPr txBox="1"/>
          <p:nvPr>
            <p:ph idx="1" type="body"/>
          </p:nvPr>
        </p:nvSpPr>
        <p:spPr>
          <a:xfrm>
            <a:off x="1364883" y="1447787"/>
            <a:ext cx="64143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-266700" lvl="0" marL="406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71428"/>
              <a:buFont typeface="Gill Sans"/>
              <a:buChar char="•"/>
            </a:pPr>
            <a:r>
              <a:rPr b="0" i="0" lang="en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More training data!</a:t>
            </a:r>
          </a:p>
          <a:p>
            <a:pPr indent="-266700" lvl="0" marL="406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71428"/>
              <a:buFont typeface="Gill Sans"/>
              <a:buChar char="•"/>
            </a:pPr>
            <a:r>
              <a:rPr b="0" i="0" lang="en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Reduce the number of features</a:t>
            </a:r>
          </a:p>
          <a:p>
            <a:pPr indent="-266700" lvl="0" marL="406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71428"/>
              <a:buFont typeface="Gill Sans"/>
              <a:buChar char="•"/>
            </a:pPr>
            <a:r>
              <a:rPr b="1" i="0" lang="en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Regularization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Shape 452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" sz="3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Regularization</a:t>
            </a:r>
          </a:p>
        </p:txBody>
      </p:sp>
      <p:sp>
        <p:nvSpPr>
          <p:cNvPr id="453" name="Shape 453"/>
          <p:cNvSpPr txBox="1"/>
          <p:nvPr>
            <p:ph idx="1" type="body"/>
          </p:nvPr>
        </p:nvSpPr>
        <p:spPr>
          <a:xfrm>
            <a:off x="1812726" y="1327501"/>
            <a:ext cx="5518500" cy="99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-266700" lvl="0" marL="406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71428"/>
              <a:buFont typeface="Gill Sans"/>
              <a:buChar char="•"/>
            </a:pPr>
            <a:r>
              <a:rPr b="0" i="0" lang="en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Let’s not have too big numbers in the weight 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Shape 458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" sz="3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Regularization</a:t>
            </a:r>
          </a:p>
        </p:txBody>
      </p:sp>
      <p:sp>
        <p:nvSpPr>
          <p:cNvPr id="459" name="Shape 459"/>
          <p:cNvSpPr txBox="1"/>
          <p:nvPr>
            <p:ph idx="1" type="body"/>
          </p:nvPr>
        </p:nvSpPr>
        <p:spPr>
          <a:xfrm>
            <a:off x="1812726" y="1327501"/>
            <a:ext cx="5518500" cy="99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-266700" lvl="0" marL="406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71428"/>
              <a:buFont typeface="Gill Sans"/>
              <a:buChar char="•"/>
            </a:pPr>
            <a:r>
              <a:rPr b="0" i="0" lang="en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Let’s not have too big numbers in the weight </a:t>
            </a:r>
          </a:p>
        </p:txBody>
      </p:sp>
      <p:pic>
        <p:nvPicPr>
          <p:cNvPr id="460" name="Shape 4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30858" y="3077866"/>
            <a:ext cx="1768500" cy="62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Shape 46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1530426">
            <a:off x="5451818" y="2094652"/>
            <a:ext cx="2448778" cy="627862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Shape 4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812726" y="4012278"/>
            <a:ext cx="5518500" cy="262200"/>
          </a:xfrm>
          <a:prstGeom prst="rect">
            <a:avLst/>
          </a:prstGeom>
          <a:noFill/>
          <a:ln>
            <a:noFill/>
          </a:ln>
        </p:spPr>
      </p:pic>
      <p:sp>
        <p:nvSpPr>
          <p:cNvPr id="463" name="Shape 463"/>
          <p:cNvSpPr/>
          <p:nvPr/>
        </p:nvSpPr>
        <p:spPr>
          <a:xfrm>
            <a:off x="4370665" y="3097411"/>
            <a:ext cx="688500" cy="45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0" i="0" lang="en" sz="2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cost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Shape 468"/>
          <p:cNvSpPr txBox="1"/>
          <p:nvPr>
            <p:ph type="title"/>
          </p:nvPr>
        </p:nvSpPr>
        <p:spPr>
          <a:xfrm>
            <a:off x="47365" y="133945"/>
            <a:ext cx="90492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" sz="26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Dropout:  A Simple Way to Prevent  Neural Networks 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" sz="26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from Overfitting [Srivastava et al. 2014]</a:t>
            </a:r>
          </a:p>
        </p:txBody>
      </p:sp>
      <p:pic>
        <p:nvPicPr>
          <p:cNvPr id="469" name="Shape 4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07249" y="1260459"/>
            <a:ext cx="6129600" cy="313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4" name="Shape 4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060" y="-596"/>
            <a:ext cx="9146100" cy="514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9" name="Shape 4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0628" y="25637"/>
            <a:ext cx="9165300" cy="512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Shape 484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" sz="3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TensorFlow implementation</a:t>
            </a:r>
          </a:p>
        </p:txBody>
      </p:sp>
      <p:sp>
        <p:nvSpPr>
          <p:cNvPr id="485" name="Shape 485"/>
          <p:cNvSpPr/>
          <p:nvPr/>
        </p:nvSpPr>
        <p:spPr>
          <a:xfrm>
            <a:off x="2112450" y="1437750"/>
            <a:ext cx="4818300" cy="14202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keep_prob</a:t>
            </a:r>
            <a:r>
              <a:rPr i="0" lang="en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= tf.placeholder(</a:t>
            </a:r>
            <a:r>
              <a:rPr b="1" i="0" lang="en" u="none" cap="none" strike="noStrike">
                <a:solidFill>
                  <a:srgbClr val="008F00"/>
                </a:solidFill>
                <a:latin typeface="Consolas"/>
                <a:ea typeface="Consolas"/>
                <a:cs typeface="Consolas"/>
                <a:sym typeface="Consolas"/>
              </a:rPr>
              <a:t>"float"</a:t>
            </a:r>
            <a:r>
              <a:rPr i="0" lang="en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L1 = …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br>
              <a:rPr i="0" lang="en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L1_d = tf.nn.dropout(L1, </a:t>
            </a:r>
            <a:r>
              <a:rPr lang="en">
                <a:solidFill>
                  <a:srgbClr val="660099"/>
                </a:solidFill>
                <a:latin typeface="Consolas"/>
                <a:ea typeface="Consolas"/>
                <a:cs typeface="Consolas"/>
                <a:sym typeface="Consolas"/>
              </a:rPr>
              <a:t>keep_prob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=keep_prob)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6" name="Shape 486"/>
          <p:cNvSpPr/>
          <p:nvPr/>
        </p:nvSpPr>
        <p:spPr>
          <a:xfrm>
            <a:off x="266800" y="2875950"/>
            <a:ext cx="8707800" cy="179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0" i="0" lang="en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TRAIN:</a:t>
            </a:r>
          </a:p>
          <a:p>
            <a:pPr indent="1778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13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sess.run(optimizer, </a:t>
            </a:r>
            <a:r>
              <a:rPr i="0" lang="en" sz="1300" u="none" cap="none" strike="noStrike">
                <a:solidFill>
                  <a:srgbClr val="7B23AA"/>
                </a:solidFill>
                <a:latin typeface="Consolas"/>
                <a:ea typeface="Consolas"/>
                <a:cs typeface="Consolas"/>
                <a:sym typeface="Consolas"/>
              </a:rPr>
              <a:t>feed_dict</a:t>
            </a:r>
            <a:r>
              <a:rPr i="0" lang="en" sz="13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={X: batch_xs, Y: batch_ys, </a:t>
            </a:r>
            <a:r>
              <a:rPr lang="en">
                <a:solidFill>
                  <a:srgbClr val="660099"/>
                </a:solidFill>
                <a:latin typeface="Consolas"/>
                <a:ea typeface="Consolas"/>
                <a:cs typeface="Consolas"/>
                <a:sym typeface="Consolas"/>
              </a:rPr>
              <a:t>keep_prob</a:t>
            </a:r>
            <a:r>
              <a:rPr i="0" lang="en" sz="13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i="0" lang="en" sz="1300" u="none" cap="none" strike="noStrike">
                <a:solidFill>
                  <a:srgbClr val="0433FF"/>
                </a:solidFill>
                <a:latin typeface="Consolas"/>
                <a:ea typeface="Consolas"/>
                <a:cs typeface="Consolas"/>
                <a:sym typeface="Consolas"/>
              </a:rPr>
              <a:t>0.7</a:t>
            </a:r>
            <a:r>
              <a:rPr i="0" lang="en" sz="13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})</a:t>
            </a:r>
            <a:br>
              <a:rPr i="0" lang="en" sz="13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EVALUATION:</a:t>
            </a:r>
          </a:p>
          <a:p>
            <a:pPr indent="1778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993"/>
              </a:buClr>
              <a:buSzPct val="25000"/>
              <a:buFont typeface="Arial"/>
              <a:buNone/>
            </a:pPr>
            <a:r>
              <a:rPr b="1" i="0" lang="en" sz="1300" u="none" cap="none" strike="noStrike">
                <a:solidFill>
                  <a:srgbClr val="011993"/>
                </a:solidFill>
                <a:latin typeface="Consolas"/>
                <a:ea typeface="Consolas"/>
                <a:cs typeface="Consolas"/>
                <a:sym typeface="Consolas"/>
              </a:rPr>
              <a:t>print </a:t>
            </a:r>
            <a:r>
              <a:rPr b="1" i="0" lang="en" sz="1300" u="none" cap="none" strike="noStrike">
                <a:solidFill>
                  <a:srgbClr val="008F00"/>
                </a:solidFill>
                <a:latin typeface="Consolas"/>
                <a:ea typeface="Consolas"/>
                <a:cs typeface="Consolas"/>
                <a:sym typeface="Consolas"/>
              </a:rPr>
              <a:t>"Accuracy:"</a:t>
            </a:r>
            <a:r>
              <a:rPr i="0" lang="en" sz="13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accuracy.eval({X: mnist.test.images, Y: mnist.test.labels, </a:t>
            </a:r>
            <a:r>
              <a:rPr lang="en">
                <a:solidFill>
                  <a:srgbClr val="660099"/>
                </a:solidFill>
                <a:latin typeface="Consolas"/>
                <a:ea typeface="Consolas"/>
                <a:cs typeface="Consolas"/>
                <a:sym typeface="Consolas"/>
              </a:rPr>
              <a:t>keep_prob</a:t>
            </a:r>
            <a:r>
              <a:rPr i="0" lang="en" sz="13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i="0" lang="en" sz="1300" u="none" cap="none" strike="noStrike">
                <a:solidFill>
                  <a:srgbClr val="0433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13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})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Shape 491"/>
          <p:cNvSpPr/>
          <p:nvPr/>
        </p:nvSpPr>
        <p:spPr>
          <a:xfrm>
            <a:off x="4347225" y="199250"/>
            <a:ext cx="4778100" cy="60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lang="en" sz="3400">
                <a:latin typeface="Gill Sans"/>
                <a:ea typeface="Gill Sans"/>
                <a:cs typeface="Gill Sans"/>
                <a:sym typeface="Gill Sans"/>
              </a:rPr>
              <a:t>Dropout</a:t>
            </a: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for MNIST</a:t>
            </a:r>
          </a:p>
        </p:txBody>
      </p:sp>
      <p:sp>
        <p:nvSpPr>
          <p:cNvPr id="492" name="Shape 492"/>
          <p:cNvSpPr txBox="1"/>
          <p:nvPr/>
        </p:nvSpPr>
        <p:spPr>
          <a:xfrm>
            <a:off x="0" y="0"/>
            <a:ext cx="7649400" cy="498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" sz="11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dropout (keep_prob) rate  0.7 on training, but should be 1 for testing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keep_prob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tf.placeholder(tf.float32)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W1 = tf.get_variable(</a:t>
            </a:r>
            <a:r>
              <a:rPr b="1" lang="en" sz="11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"W1"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784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512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b1 = tf.Variable(tf.random_normal([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512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L1 = tf.nn.relu(tf.matmul(X, W1) + b1)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L1 = tf.nn.dropout(L1, </a:t>
            </a:r>
            <a:r>
              <a:rPr b="1" lang="en" sz="13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keep_prob</a:t>
            </a:r>
            <a:r>
              <a:rPr b="1"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=keep_prob)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W2 = tf.get_variable(</a:t>
            </a:r>
            <a:r>
              <a:rPr b="1" lang="en" sz="11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"W2"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512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512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b2 = tf.Variable(tf.random_normal([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512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L2 = tf.nn.relu(tf.matmul(L1, W2) + b2)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L2 = tf.nn.dropout(L2, </a:t>
            </a:r>
            <a:r>
              <a:rPr b="1" lang="en" sz="13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keep_prob</a:t>
            </a:r>
            <a:r>
              <a:rPr b="1"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=keep_prob)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…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i="1" lang="en" sz="11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train my model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b="1" lang="en" sz="11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epoch </a:t>
            </a:r>
            <a:r>
              <a:rPr b="1" lang="en" sz="11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1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range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(training_epochs):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...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1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 </a:t>
            </a:r>
            <a:r>
              <a:rPr b="1" lang="en" sz="11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1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range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(total_batch):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batch_xs, batch_ys = mnist.train.next_batch(batch_size)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feed_dict = {X: batch_xs, Y: batch_ys, </a:t>
            </a:r>
            <a:r>
              <a:rPr b="1" lang="en" sz="1300">
                <a:solidFill>
                  <a:srgbClr val="783F04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keep_prob: 0.7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c, _ = sess.run([cost, optimizer], 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feed_dict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=feed_dict)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avg_cost += c / total_batch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i="1" lang="en" sz="11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Test model and check accuracy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correct_prediction = tf.equal(tf.argmax(hypothesis,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), tf.argmax(Y,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))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accuracy = tf.reduce_mean(tf.cast(correct_prediction, tf.float32))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 sz="11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1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'Accuracy:'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sess.run(accuracy, 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feed_dict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={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X: mnist.test.images, Y: mnist.test.labels, </a:t>
            </a:r>
            <a:r>
              <a:rPr b="1" lang="en" sz="1300">
                <a:solidFill>
                  <a:srgbClr val="783F04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keep_prob: 1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}))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93" name="Shape 493"/>
          <p:cNvSpPr txBox="1"/>
          <p:nvPr/>
        </p:nvSpPr>
        <p:spPr>
          <a:xfrm>
            <a:off x="3175675" y="4737600"/>
            <a:ext cx="5968200" cy="40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100" u="sng">
                <a:solidFill>
                  <a:schemeClr val="hlink"/>
                </a:solidFill>
                <a:hlinkClick r:id="rId3"/>
              </a:rPr>
              <a:t>https://github.com/hunkim/DeepLearningZeroToAll/blob/master/lab-10-5-mnist_nn_dropout.py</a:t>
            </a:r>
            <a:r>
              <a:rPr lang="en" sz="1100">
                <a:solidFill>
                  <a:schemeClr val="dk1"/>
                </a:solidFill>
              </a:rPr>
              <a:t> 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Shape 498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lang="en"/>
              <a:t>NN tips</a:t>
            </a:r>
          </a:p>
        </p:txBody>
      </p:sp>
      <p:sp>
        <p:nvSpPr>
          <p:cNvPr id="499" name="Shape 499"/>
          <p:cNvSpPr txBox="1"/>
          <p:nvPr>
            <p:ph idx="1" type="body"/>
          </p:nvPr>
        </p:nvSpPr>
        <p:spPr>
          <a:xfrm>
            <a:off x="180210" y="1460004"/>
            <a:ext cx="87834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</a:pPr>
            <a:r>
              <a:rPr lang="en">
                <a:solidFill>
                  <a:srgbClr val="999999"/>
                </a:solidFill>
              </a:rPr>
              <a:t>Initilizing weights</a:t>
            </a:r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</a:pPr>
            <a:r>
              <a:rPr lang="en">
                <a:solidFill>
                  <a:srgbClr val="999999"/>
                </a:solidFill>
              </a:rPr>
              <a:t>Activation functions</a:t>
            </a:r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</a:pPr>
            <a:r>
              <a:rPr lang="en">
                <a:solidFill>
                  <a:srgbClr val="999999"/>
                </a:solidFill>
              </a:rPr>
              <a:t>Regularization</a:t>
            </a:r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"/>
              <a:t>Optimizers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Shape 504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Optimizer</a:t>
            </a:r>
            <a:r>
              <a:rPr lang="en"/>
              <a:t>s</a:t>
            </a:r>
          </a:p>
        </p:txBody>
      </p:sp>
      <p:sp>
        <p:nvSpPr>
          <p:cNvPr id="505" name="Shape 505"/>
          <p:cNvSpPr txBox="1"/>
          <p:nvPr/>
        </p:nvSpPr>
        <p:spPr>
          <a:xfrm>
            <a:off x="842025" y="1191150"/>
            <a:ext cx="7710300" cy="52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train = tf.train.GradientDescentOptimizer(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learning_rate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).minimize(cost)</a:t>
            </a:r>
          </a:p>
        </p:txBody>
      </p:sp>
      <p:sp>
        <p:nvSpPr>
          <p:cNvPr id="506" name="Shape 506"/>
          <p:cNvSpPr txBox="1"/>
          <p:nvPr/>
        </p:nvSpPr>
        <p:spPr>
          <a:xfrm>
            <a:off x="5498575" y="4737600"/>
            <a:ext cx="3645300" cy="40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100" u="sng">
                <a:solidFill>
                  <a:schemeClr val="hlink"/>
                </a:solidFill>
                <a:hlinkClick r:id="rId3"/>
              </a:rPr>
              <a:t>https://www.tensorflow.org/api_guides/python/train</a:t>
            </a:r>
            <a:r>
              <a:rPr lang="en" sz="1100">
                <a:solidFill>
                  <a:schemeClr val="dk1"/>
                </a:solidFill>
              </a:rPr>
              <a:t> 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TensorFlow Mechanics </a:t>
            </a:r>
          </a:p>
        </p:txBody>
      </p:sp>
      <p:sp>
        <p:nvSpPr>
          <p:cNvPr id="272" name="Shape 272"/>
          <p:cNvSpPr txBox="1"/>
          <p:nvPr/>
        </p:nvSpPr>
        <p:spPr>
          <a:xfrm>
            <a:off x="1318525" y="1230775"/>
            <a:ext cx="3384000" cy="605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400"/>
              <a:t>feed data and run graph (operation)</a:t>
            </a:r>
            <a:br>
              <a:rPr lang="en" sz="1400"/>
            </a:br>
            <a:r>
              <a:rPr b="1" i="1" lang="en" sz="1400"/>
              <a:t>sess.run (op, feed_dict={x: x_data})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400"/>
          </a:p>
        </p:txBody>
      </p:sp>
      <p:sp>
        <p:nvSpPr>
          <p:cNvPr id="273" name="Shape 273"/>
          <p:cNvSpPr txBox="1"/>
          <p:nvPr/>
        </p:nvSpPr>
        <p:spPr>
          <a:xfrm>
            <a:off x="7158250" y="3555456"/>
            <a:ext cx="3384000" cy="8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400"/>
              <a:t>update variables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400"/>
              <a:t>in the graph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400"/>
              <a:t>(and return values)</a:t>
            </a:r>
            <a:r>
              <a:rPr b="1" lang="en" sz="1400"/>
              <a:t>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400"/>
          </a:p>
        </p:txBody>
      </p:sp>
      <p:grpSp>
        <p:nvGrpSpPr>
          <p:cNvPr id="274" name="Shape 274"/>
          <p:cNvGrpSpPr/>
          <p:nvPr/>
        </p:nvGrpSpPr>
        <p:grpSpPr>
          <a:xfrm>
            <a:off x="2947675" y="1707149"/>
            <a:ext cx="4345525" cy="3285000"/>
            <a:chOff x="2322525" y="1302249"/>
            <a:chExt cx="4345525" cy="3285000"/>
          </a:xfrm>
        </p:grpSpPr>
        <p:pic>
          <p:nvPicPr>
            <p:cNvPr id="275" name="Shape 27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322525" y="1302249"/>
              <a:ext cx="4345525" cy="3285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6" name="Shape 27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556025" y="2044163"/>
              <a:ext cx="1431725" cy="176527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77" name="Shape 27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23075" y="2956725"/>
            <a:ext cx="1290879" cy="863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Shape 27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29125" y="1314737"/>
            <a:ext cx="357425" cy="3548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Shape 27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800825" y="3767475"/>
            <a:ext cx="357425" cy="354885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Shape 280"/>
          <p:cNvSpPr txBox="1"/>
          <p:nvPr/>
        </p:nvSpPr>
        <p:spPr>
          <a:xfrm>
            <a:off x="902050" y="3090550"/>
            <a:ext cx="2391600" cy="4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400"/>
              <a:t>Build graph using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400"/>
              <a:t>TensorFlow operations</a:t>
            </a:r>
          </a:p>
        </p:txBody>
      </p:sp>
      <p:pic>
        <p:nvPicPr>
          <p:cNvPr id="281" name="Shape 28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44625" y="3178750"/>
            <a:ext cx="357425" cy="35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Shape 511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Optimizer</a:t>
            </a:r>
            <a:r>
              <a:rPr lang="en"/>
              <a:t>s</a:t>
            </a:r>
          </a:p>
        </p:txBody>
      </p:sp>
      <p:sp>
        <p:nvSpPr>
          <p:cNvPr id="512" name="Shape 512"/>
          <p:cNvSpPr txBox="1"/>
          <p:nvPr/>
        </p:nvSpPr>
        <p:spPr>
          <a:xfrm>
            <a:off x="842025" y="1191150"/>
            <a:ext cx="7710300" cy="52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train = tf.train.GradientDescentOptimizer(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learning_rate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).minimize(cost)</a:t>
            </a:r>
          </a:p>
        </p:txBody>
      </p:sp>
      <p:sp>
        <p:nvSpPr>
          <p:cNvPr id="513" name="Shape 513"/>
          <p:cNvSpPr txBox="1"/>
          <p:nvPr/>
        </p:nvSpPr>
        <p:spPr>
          <a:xfrm>
            <a:off x="882625" y="1714650"/>
            <a:ext cx="6726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-88900" lvl="0" marL="457200" rtl="0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Clr>
                <a:srgbClr val="212121"/>
              </a:buClr>
            </a:pPr>
            <a:r>
              <a:rPr lang="en"/>
              <a:t> </a:t>
            </a:r>
            <a:r>
              <a:rPr lang="en">
                <a:solidFill>
                  <a:srgbClr val="039BE5"/>
                </a:solidFill>
                <a:highlight>
                  <a:srgbClr val="F7F7F7"/>
                </a:highlight>
                <a:latin typeface="Verdana"/>
                <a:ea typeface="Verdana"/>
                <a:cs typeface="Verdana"/>
                <a:sym typeface="Verdana"/>
                <a:hlinkClick r:id="rId3"/>
              </a:rPr>
              <a:t>tf.train.AdadeltaOptimizer</a:t>
            </a:r>
          </a:p>
          <a:p>
            <a:pPr indent="-88900" lvl="0" marL="457200" rtl="0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Clr>
                <a:srgbClr val="212121"/>
              </a:buClr>
            </a:pPr>
            <a:r>
              <a:rPr lang="en"/>
              <a:t> </a:t>
            </a:r>
            <a:r>
              <a:rPr lang="en">
                <a:solidFill>
                  <a:srgbClr val="039BE5"/>
                </a:solidFill>
                <a:highlight>
                  <a:srgbClr val="F7F7F7"/>
                </a:highlight>
                <a:latin typeface="Verdana"/>
                <a:ea typeface="Verdana"/>
                <a:cs typeface="Verdana"/>
                <a:sym typeface="Verdana"/>
                <a:hlinkClick r:id="rId4"/>
              </a:rPr>
              <a:t>tf.train.AdagradOptimizer</a:t>
            </a:r>
          </a:p>
          <a:p>
            <a:pPr indent="-88900" lvl="0" marL="457200" rtl="0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Clr>
                <a:srgbClr val="212121"/>
              </a:buClr>
            </a:pPr>
            <a:r>
              <a:rPr lang="en"/>
              <a:t> </a:t>
            </a:r>
            <a:r>
              <a:rPr lang="en">
                <a:solidFill>
                  <a:srgbClr val="039BE5"/>
                </a:solidFill>
                <a:highlight>
                  <a:srgbClr val="F7F7F7"/>
                </a:highlight>
                <a:latin typeface="Verdana"/>
                <a:ea typeface="Verdana"/>
                <a:cs typeface="Verdana"/>
                <a:sym typeface="Verdana"/>
                <a:hlinkClick r:id="rId5"/>
              </a:rPr>
              <a:t>tf.train.AdagradDAOptimizer</a:t>
            </a:r>
          </a:p>
          <a:p>
            <a:pPr indent="-88900" lvl="0" marL="457200" rtl="0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Clr>
                <a:srgbClr val="212121"/>
              </a:buClr>
            </a:pPr>
            <a:r>
              <a:rPr lang="en"/>
              <a:t> </a:t>
            </a:r>
            <a:r>
              <a:rPr lang="en">
                <a:solidFill>
                  <a:srgbClr val="039BE5"/>
                </a:solidFill>
                <a:highlight>
                  <a:srgbClr val="F7F7F7"/>
                </a:highlight>
                <a:latin typeface="Verdana"/>
                <a:ea typeface="Verdana"/>
                <a:cs typeface="Verdana"/>
                <a:sym typeface="Verdana"/>
                <a:hlinkClick r:id="rId6"/>
              </a:rPr>
              <a:t>tf.train.MomentumOptimizer</a:t>
            </a:r>
          </a:p>
          <a:p>
            <a:pPr indent="-88900" lvl="0" marL="457200" rtl="0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Clr>
                <a:srgbClr val="212121"/>
              </a:buClr>
            </a:pPr>
            <a:r>
              <a:rPr lang="en"/>
              <a:t> </a:t>
            </a:r>
            <a:r>
              <a:rPr lang="en">
                <a:solidFill>
                  <a:srgbClr val="039BE5"/>
                </a:solidFill>
                <a:highlight>
                  <a:srgbClr val="F7F7F7"/>
                </a:highlight>
                <a:latin typeface="Verdana"/>
                <a:ea typeface="Verdana"/>
                <a:cs typeface="Verdana"/>
                <a:sym typeface="Verdana"/>
                <a:hlinkClick r:id="rId7"/>
              </a:rPr>
              <a:t>tf.train.AdamOptimizer</a:t>
            </a:r>
          </a:p>
          <a:p>
            <a:pPr indent="-88900" lvl="0" marL="457200" rtl="0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Clr>
                <a:srgbClr val="212121"/>
              </a:buClr>
            </a:pPr>
            <a:r>
              <a:rPr lang="en"/>
              <a:t> </a:t>
            </a:r>
            <a:r>
              <a:rPr lang="en">
                <a:solidFill>
                  <a:srgbClr val="039BE5"/>
                </a:solidFill>
                <a:highlight>
                  <a:srgbClr val="F7F7F7"/>
                </a:highlight>
                <a:latin typeface="Verdana"/>
                <a:ea typeface="Verdana"/>
                <a:cs typeface="Verdana"/>
                <a:sym typeface="Verdana"/>
                <a:hlinkClick r:id="rId8"/>
              </a:rPr>
              <a:t>tf.train.FtrlOptimizer</a:t>
            </a:r>
          </a:p>
          <a:p>
            <a:pPr indent="-88900" lvl="0" marL="457200" rtl="0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Clr>
                <a:srgbClr val="212121"/>
              </a:buClr>
            </a:pPr>
            <a:r>
              <a:rPr lang="en"/>
              <a:t> </a:t>
            </a:r>
            <a:r>
              <a:rPr lang="en">
                <a:solidFill>
                  <a:srgbClr val="039BE5"/>
                </a:solidFill>
                <a:highlight>
                  <a:srgbClr val="F7F7F7"/>
                </a:highlight>
                <a:latin typeface="Verdana"/>
                <a:ea typeface="Verdana"/>
                <a:cs typeface="Verdana"/>
                <a:sym typeface="Verdana"/>
                <a:hlinkClick r:id="rId9"/>
              </a:rPr>
              <a:t>tf.train.ProximalGradientDescentOptimizer</a:t>
            </a:r>
          </a:p>
          <a:p>
            <a:pPr indent="-88900" lvl="0" marL="457200" rtl="0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Clr>
                <a:srgbClr val="212121"/>
              </a:buClr>
            </a:pPr>
            <a:r>
              <a:rPr lang="en"/>
              <a:t> </a:t>
            </a:r>
            <a:r>
              <a:rPr lang="en">
                <a:solidFill>
                  <a:srgbClr val="039BE5"/>
                </a:solidFill>
                <a:highlight>
                  <a:srgbClr val="F7F7F7"/>
                </a:highlight>
                <a:latin typeface="Verdana"/>
                <a:ea typeface="Verdana"/>
                <a:cs typeface="Verdana"/>
                <a:sym typeface="Verdana"/>
                <a:hlinkClick r:id="rId10"/>
              </a:rPr>
              <a:t>tf.train.ProximalAdagradOptimizer</a:t>
            </a:r>
          </a:p>
          <a:p>
            <a:pPr indent="-88900" lvl="0" marL="457200" rtl="0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Clr>
                <a:srgbClr val="212121"/>
              </a:buClr>
            </a:pPr>
            <a:r>
              <a:rPr lang="en"/>
              <a:t> </a:t>
            </a:r>
            <a:r>
              <a:rPr lang="en">
                <a:solidFill>
                  <a:srgbClr val="039BE5"/>
                </a:solidFill>
                <a:highlight>
                  <a:srgbClr val="F7F7F7"/>
                </a:highlight>
                <a:latin typeface="Verdana"/>
                <a:ea typeface="Verdana"/>
                <a:cs typeface="Verdana"/>
                <a:sym typeface="Verdana"/>
                <a:hlinkClick r:id="rId11"/>
              </a:rPr>
              <a:t>tf.train.RMSPropOptimizer</a:t>
            </a:r>
          </a:p>
        </p:txBody>
      </p:sp>
      <p:sp>
        <p:nvSpPr>
          <p:cNvPr id="514" name="Shape 514"/>
          <p:cNvSpPr txBox="1"/>
          <p:nvPr/>
        </p:nvSpPr>
        <p:spPr>
          <a:xfrm>
            <a:off x="5498575" y="4737600"/>
            <a:ext cx="3645300" cy="40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100" u="sng">
                <a:solidFill>
                  <a:schemeClr val="hlink"/>
                </a:solidFill>
                <a:hlinkClick r:id="rId12"/>
              </a:rPr>
              <a:t>https://www.tensorflow.org/api_guides/python/train</a:t>
            </a:r>
            <a:r>
              <a:rPr lang="en" sz="1100">
                <a:solidFill>
                  <a:schemeClr val="dk1"/>
                </a:solidFill>
              </a:rPr>
              <a:t> 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Shape 519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ADAM: a method for stochastic optimization 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" sz="26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[Kingma et al. 2015]</a:t>
            </a:r>
          </a:p>
        </p:txBody>
      </p:sp>
      <p:pic>
        <p:nvPicPr>
          <p:cNvPr id="520" name="Shape 5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35652" y="1238958"/>
            <a:ext cx="3907800" cy="364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Shape 525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Use Adam Optimizer</a:t>
            </a:r>
          </a:p>
        </p:txBody>
      </p:sp>
      <p:sp>
        <p:nvSpPr>
          <p:cNvPr id="526" name="Shape 526"/>
          <p:cNvSpPr txBox="1"/>
          <p:nvPr/>
        </p:nvSpPr>
        <p:spPr>
          <a:xfrm>
            <a:off x="120775" y="1673950"/>
            <a:ext cx="8928000" cy="185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define cost/loss &amp; optimizer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cost = tf.reduce_mean(tf.nn.softmax_cross_entropy_with_logits(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                                 logits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=hypothesis, </a:t>
            </a:r>
            <a:r>
              <a:rPr lang="en" sz="16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labels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=Y))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optimizer = tf.train.</a:t>
            </a:r>
            <a:r>
              <a:rPr b="1" lang="en" sz="1600">
                <a:solidFill>
                  <a:srgbClr val="783F04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AdamOptimizer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6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learning_rate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=learning_rate).minimize(cost)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1" name="Shape 5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4647" y="929015"/>
            <a:ext cx="2209940" cy="1403634"/>
          </a:xfrm>
          <a:prstGeom prst="rect">
            <a:avLst/>
          </a:prstGeom>
          <a:noFill/>
          <a:ln>
            <a:noFill/>
          </a:ln>
        </p:spPr>
      </p:pic>
      <p:sp>
        <p:nvSpPr>
          <p:cNvPr id="532" name="Shape 532"/>
          <p:cNvSpPr txBox="1"/>
          <p:nvPr>
            <p:ph type="title"/>
          </p:nvPr>
        </p:nvSpPr>
        <p:spPr>
          <a:xfrm>
            <a:off x="472884" y="1566976"/>
            <a:ext cx="8198100" cy="1027800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" sz="4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TensorFlow @UST</a:t>
            </a:r>
          </a:p>
        </p:txBody>
      </p:sp>
      <p:sp>
        <p:nvSpPr>
          <p:cNvPr id="533" name="Shape 533"/>
          <p:cNvSpPr txBox="1"/>
          <p:nvPr>
            <p:ph idx="1" type="body"/>
          </p:nvPr>
        </p:nvSpPr>
        <p:spPr>
          <a:xfrm>
            <a:off x="1812726" y="3483694"/>
            <a:ext cx="5518500" cy="1668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lang="en" sz="2300"/>
              <a:t>Day 2: CNN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" sz="23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Sung Kim &lt;hunkim</a:t>
            </a:r>
            <a:r>
              <a:rPr lang="en" sz="2300"/>
              <a:t>+tfust@gmail.com&gt;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8" name="Shape 5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9" name="Shape 539"/>
          <p:cNvSpPr/>
          <p:nvPr/>
        </p:nvSpPr>
        <p:spPr>
          <a:xfrm>
            <a:off x="2679001" y="3912750"/>
            <a:ext cx="3786000" cy="40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0" i="0" lang="en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http://cs231n.stanford.edu/</a:t>
            </a:r>
          </a:p>
        </p:txBody>
      </p:sp>
      <p:sp>
        <p:nvSpPr>
          <p:cNvPr id="540" name="Shape 540"/>
          <p:cNvSpPr/>
          <p:nvPr/>
        </p:nvSpPr>
        <p:spPr>
          <a:xfrm>
            <a:off x="2971800" y="142875"/>
            <a:ext cx="3677400" cy="1071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5" name="Shape 5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0" name="Shape 5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5" name="Shape 5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0" name="Shape 5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5" name="Shape 5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lang="en"/>
              <a:t>Machine Learning Basics</a:t>
            </a:r>
          </a:p>
        </p:txBody>
      </p:sp>
      <p:sp>
        <p:nvSpPr>
          <p:cNvPr id="287" name="Shape 287"/>
          <p:cNvSpPr txBox="1"/>
          <p:nvPr>
            <p:ph idx="1" type="body"/>
          </p:nvPr>
        </p:nvSpPr>
        <p:spPr>
          <a:xfrm>
            <a:off x="180210" y="1460004"/>
            <a:ext cx="87834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-88900" lvl="0" marL="177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"/>
              <a:t>Linear Regression</a:t>
            </a:r>
          </a:p>
          <a:p>
            <a:pPr indent="-88900" lvl="0" marL="177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"/>
              <a:t>Logistic Regression (Binary classification)</a:t>
            </a:r>
          </a:p>
          <a:p>
            <a:pPr indent="-88900" lvl="0" marL="177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"/>
              <a:t>Softmax Classification</a:t>
            </a:r>
          </a:p>
          <a:p>
            <a:pPr indent="-88900" lvl="0" marL="177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"/>
              <a:t>Neural Networks 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0" name="Shape 5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5" name="Shape 5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0" name="Shape 5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5" name="Shape 5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0" name="Shape 59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5" name="Shape 5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0" name="Shape 60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5" name="Shape 60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0" name="Shape 6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" name="Shape 6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Shape 292"/>
          <p:cNvSpPr txBox="1"/>
          <p:nvPr>
            <p:ph type="title"/>
          </p:nvPr>
        </p:nvSpPr>
        <p:spPr>
          <a:xfrm>
            <a:off x="304800" y="-475659"/>
            <a:ext cx="85725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Linear Regression</a:t>
            </a:r>
          </a:p>
        </p:txBody>
      </p:sp>
      <p:pic>
        <p:nvPicPr>
          <p:cNvPr id="293" name="Shape 2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8240" y="356146"/>
            <a:ext cx="1992000" cy="29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Shape 29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4446" y="2069834"/>
            <a:ext cx="3703500" cy="663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Shape 295"/>
          <p:cNvSpPr txBox="1"/>
          <p:nvPr/>
        </p:nvSpPr>
        <p:spPr>
          <a:xfrm>
            <a:off x="814400" y="771525"/>
            <a:ext cx="7691400" cy="1232700"/>
          </a:xfrm>
          <a:prstGeom prst="rect">
            <a:avLst/>
          </a:prstGeom>
          <a:noFill/>
          <a:ln cap="flat" cmpd="sng" w="2857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34275" lIns="34275" rIns="34275" wrap="square" tIns="3427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 = tf.Variable(</a:t>
            </a:r>
            <a:r>
              <a:rPr b="1"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tf.random_normal</a:t>
            </a: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([</a:t>
            </a:r>
            <a:r>
              <a:rPr lang="en" sz="14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" sz="14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14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'weight'</a:t>
            </a: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 = tf.Variable(tf.random_normal([</a:t>
            </a:r>
            <a:r>
              <a:rPr lang="en" sz="14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" sz="14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14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'bias'</a:t>
            </a: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14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Our hypothesis XW+b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hypothesis = 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* W + b</a:t>
            </a:r>
          </a:p>
        </p:txBody>
      </p:sp>
      <p:sp>
        <p:nvSpPr>
          <p:cNvPr id="296" name="Shape 296"/>
          <p:cNvSpPr txBox="1"/>
          <p:nvPr/>
        </p:nvSpPr>
        <p:spPr>
          <a:xfrm>
            <a:off x="814388" y="2843213"/>
            <a:ext cx="7691400" cy="596400"/>
          </a:xfrm>
          <a:prstGeom prst="rect">
            <a:avLst/>
          </a:prstGeom>
          <a:noFill/>
          <a:ln cap="flat" cmpd="sng" w="2857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34275" lIns="34275" rIns="34275" wrap="square" tIns="3427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14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cost/loss function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cost = tf.reduce_mean(tf.square(hypothesis - y_train))</a:t>
            </a:r>
          </a:p>
        </p:txBody>
      </p:sp>
      <p:sp>
        <p:nvSpPr>
          <p:cNvPr id="297" name="Shape 297"/>
          <p:cNvSpPr txBox="1"/>
          <p:nvPr/>
        </p:nvSpPr>
        <p:spPr>
          <a:xfrm>
            <a:off x="778675" y="4069175"/>
            <a:ext cx="7691400" cy="757500"/>
          </a:xfrm>
          <a:prstGeom prst="rect">
            <a:avLst/>
          </a:prstGeom>
          <a:noFill/>
          <a:ln cap="flat" cmpd="sng" w="2857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34275" lIns="34275" rIns="34275" wrap="square" tIns="3427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14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Minimize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train</a:t>
            </a: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tf.train.GradientDescentOptimizer(</a:t>
            </a:r>
            <a:r>
              <a:rPr lang="en" sz="14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learning_rate</a:t>
            </a: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4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0.01</a:t>
            </a: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).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minimize(cost)</a:t>
            </a:r>
          </a:p>
        </p:txBody>
      </p:sp>
      <p:sp>
        <p:nvSpPr>
          <p:cNvPr id="298" name="Shape 298"/>
          <p:cNvSpPr txBox="1"/>
          <p:nvPr/>
        </p:nvSpPr>
        <p:spPr>
          <a:xfrm>
            <a:off x="483394" y="3612356"/>
            <a:ext cx="2781900" cy="3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GradientDescent</a:t>
            </a:r>
          </a:p>
        </p:txBody>
      </p:sp>
      <p:pic>
        <p:nvPicPr>
          <p:cNvPr id="299" name="Shape 29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450" y="328550"/>
            <a:ext cx="357425" cy="35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Shape 3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450" y="2223912"/>
            <a:ext cx="357425" cy="35483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Shape 30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1450" y="3612350"/>
            <a:ext cx="357425" cy="354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Shape 30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624150" y="3592100"/>
            <a:ext cx="1992000" cy="38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0" name="Shape 6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21" name="Shape 621"/>
          <p:cNvSpPr/>
          <p:nvPr/>
        </p:nvSpPr>
        <p:spPr>
          <a:xfrm>
            <a:off x="4786600" y="3369525"/>
            <a:ext cx="3002100" cy="1112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6" name="Shape 6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1" name="Shape 6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6" name="Shape 6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1" name="Shape 6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6" name="Shape 6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1" name="Shape 6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6" name="Shape 6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1" name="Shape 6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6" name="Shape 6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 txBox="1"/>
          <p:nvPr/>
        </p:nvSpPr>
        <p:spPr>
          <a:xfrm>
            <a:off x="702275" y="4707675"/>
            <a:ext cx="8231400" cy="66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train = tf.train.GradientDescentOptimizer(</a:t>
            </a:r>
            <a:r>
              <a:rPr lang="en">
                <a:solidFill>
                  <a:srgbClr val="660099"/>
                </a:solidFill>
                <a:latin typeface="Consolas"/>
                <a:ea typeface="Consolas"/>
                <a:cs typeface="Consolas"/>
                <a:sym typeface="Consolas"/>
              </a:rPr>
              <a:t>learning_rate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</a:rPr>
              <a:t>0.01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).minimize(cost)</a:t>
            </a:r>
          </a:p>
        </p:txBody>
      </p:sp>
      <p:sp>
        <p:nvSpPr>
          <p:cNvPr id="308" name="Shape 308"/>
          <p:cNvSpPr txBox="1"/>
          <p:nvPr>
            <p:ph type="title"/>
          </p:nvPr>
        </p:nvSpPr>
        <p:spPr>
          <a:xfrm>
            <a:off x="304800" y="-475659"/>
            <a:ext cx="85725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Logistic Regression</a:t>
            </a:r>
          </a:p>
        </p:txBody>
      </p:sp>
      <p:sp>
        <p:nvSpPr>
          <p:cNvPr id="309" name="Shape 309"/>
          <p:cNvSpPr txBox="1"/>
          <p:nvPr/>
        </p:nvSpPr>
        <p:spPr>
          <a:xfrm>
            <a:off x="483394" y="4526756"/>
            <a:ext cx="2781900" cy="3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GradientDescent</a:t>
            </a:r>
          </a:p>
        </p:txBody>
      </p:sp>
      <p:pic>
        <p:nvPicPr>
          <p:cNvPr id="310" name="Shape 3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50" y="861950"/>
            <a:ext cx="357425" cy="35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Shape 3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450" y="2604912"/>
            <a:ext cx="357425" cy="354838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Shape 3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450" y="4526750"/>
            <a:ext cx="357425" cy="354885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Shape 313"/>
          <p:cNvSpPr txBox="1"/>
          <p:nvPr/>
        </p:nvSpPr>
        <p:spPr>
          <a:xfrm>
            <a:off x="483394" y="2543831"/>
            <a:ext cx="2781900" cy="3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Cost?</a:t>
            </a:r>
          </a:p>
        </p:txBody>
      </p:sp>
      <p:sp>
        <p:nvSpPr>
          <p:cNvPr id="314" name="Shape 314"/>
          <p:cNvSpPr txBox="1"/>
          <p:nvPr/>
        </p:nvSpPr>
        <p:spPr>
          <a:xfrm>
            <a:off x="483394" y="877106"/>
            <a:ext cx="2781900" cy="3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Model? (Hypothesis?)</a:t>
            </a:r>
          </a:p>
        </p:txBody>
      </p:sp>
      <p:pic>
        <p:nvPicPr>
          <p:cNvPr id="315" name="Shape 3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547950" y="4506500"/>
            <a:ext cx="1992000" cy="38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1" name="Shape 6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6" name="Shape 6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1" name="Shape 6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" name="Shape 6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1" name="Shape 6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6" name="Shape 69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Shape 701"/>
          <p:cNvSpPr txBox="1"/>
          <p:nvPr>
            <p:ph type="title"/>
          </p:nvPr>
        </p:nvSpPr>
        <p:spPr>
          <a:xfrm>
            <a:off x="-8188" y="133945"/>
            <a:ext cx="91605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" sz="2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Convolutional Neural Networks for Sentence Classification [Yoon Kim, 2014]</a:t>
            </a: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</a:p>
        </p:txBody>
      </p:sp>
      <p:pic>
        <p:nvPicPr>
          <p:cNvPr id="702" name="Shape 70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7275" y="1495425"/>
            <a:ext cx="7029600" cy="348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7" name="Shape 707"/>
          <p:cNvPicPr preferRelativeResize="0"/>
          <p:nvPr/>
        </p:nvPicPr>
        <p:blipFill rotWithShape="1">
          <a:blip r:embed="rId3">
            <a:alphaModFix amt="12000"/>
          </a:blip>
          <a:srcRect b="0" l="0" r="0" t="0"/>
          <a:stretch/>
        </p:blipFill>
        <p:spPr>
          <a:xfrm>
            <a:off x="-333956" y="762497"/>
            <a:ext cx="9636900" cy="3728700"/>
          </a:xfrm>
          <a:prstGeom prst="rect">
            <a:avLst/>
          </a:prstGeom>
          <a:noFill/>
          <a:ln>
            <a:noFill/>
          </a:ln>
        </p:spPr>
      </p:pic>
      <p:sp>
        <p:nvSpPr>
          <p:cNvPr id="708" name="Shape 708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lang="en"/>
              <a:t>CNN Basics</a:t>
            </a:r>
          </a:p>
        </p:txBody>
      </p:sp>
      <p:sp>
        <p:nvSpPr>
          <p:cNvPr id="709" name="Shape 709"/>
          <p:cNvSpPr txBox="1"/>
          <p:nvPr/>
        </p:nvSpPr>
        <p:spPr>
          <a:xfrm>
            <a:off x="1279125" y="3208031"/>
            <a:ext cx="65859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900">
                <a:latin typeface="Gill Sans"/>
                <a:ea typeface="Gill Sans"/>
                <a:cs typeface="Gill Sans"/>
                <a:sym typeface="Gill Sans"/>
              </a:rPr>
              <a:t>Sung Kim &lt;</a:t>
            </a:r>
            <a:r>
              <a:rPr lang="en" sz="1900" u="sng">
                <a:solidFill>
                  <a:srgbClr val="0000FF"/>
                </a:solidFill>
                <a:latin typeface="Gill Sans"/>
                <a:ea typeface="Gill Sans"/>
                <a:cs typeface="Gill Sans"/>
                <a:sym typeface="Gill Sans"/>
                <a:hlinkClick r:id="rId4"/>
              </a:rPr>
              <a:t>hunkim+ml@gmail.com</a:t>
            </a:r>
            <a:r>
              <a:rPr lang="en" sz="1900">
                <a:latin typeface="Gill Sans"/>
                <a:ea typeface="Gill Sans"/>
                <a:cs typeface="Gill Sans"/>
                <a:sym typeface="Gill Sans"/>
              </a:rPr>
              <a:t>&gt;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1900">
                <a:latin typeface="Gill Sans"/>
                <a:ea typeface="Gill Sans"/>
                <a:cs typeface="Gill Sans"/>
                <a:sym typeface="Gill Sans"/>
              </a:rPr>
              <a:t>Code: </a:t>
            </a:r>
            <a:r>
              <a:rPr lang="en" sz="1900" u="sng">
                <a:solidFill>
                  <a:srgbClr val="0000FF"/>
                </a:solidFill>
                <a:latin typeface="Gill Sans"/>
                <a:ea typeface="Gill Sans"/>
                <a:cs typeface="Gill Sans"/>
                <a:sym typeface="Gill Sans"/>
                <a:hlinkClick r:id="rId5"/>
              </a:rPr>
              <a:t>https://github.com/hunkim/DeepLearningZeroToAll/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</p:txBody>
      </p:sp>
      <p:grpSp>
        <p:nvGrpSpPr>
          <p:cNvPr id="710" name="Shape 710"/>
          <p:cNvGrpSpPr/>
          <p:nvPr/>
        </p:nvGrpSpPr>
        <p:grpSpPr>
          <a:xfrm>
            <a:off x="-348127" y="87975"/>
            <a:ext cx="2543803" cy="1589522"/>
            <a:chOff x="-928337" y="234600"/>
            <a:chExt cx="6783474" cy="4238725"/>
          </a:xfrm>
        </p:grpSpPr>
        <p:pic>
          <p:nvPicPr>
            <p:cNvPr id="711" name="Shape 71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-928337" y="656925"/>
              <a:ext cx="6783474" cy="3816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12" name="Shape 712"/>
            <p:cNvSpPr txBox="1"/>
            <p:nvPr/>
          </p:nvSpPr>
          <p:spPr>
            <a:xfrm>
              <a:off x="672550" y="234600"/>
              <a:ext cx="3581700" cy="105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34275" rIns="34275" wrap="square" tIns="3427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sz="1800"/>
                <a:t>With TF 1.0!</a:t>
              </a:r>
            </a:p>
          </p:txBody>
        </p:sp>
      </p:grpSp>
      <p:pic>
        <p:nvPicPr>
          <p:cNvPr id="713" name="Shape 7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546341" y="4261902"/>
            <a:ext cx="1428750" cy="7750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Shape 718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CNN</a:t>
            </a:r>
          </a:p>
        </p:txBody>
      </p:sp>
      <p:pic>
        <p:nvPicPr>
          <p:cNvPr id="719" name="Shape 7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1813" y="1275930"/>
            <a:ext cx="7880400" cy="3049200"/>
          </a:xfrm>
          <a:prstGeom prst="rect">
            <a:avLst/>
          </a:prstGeom>
          <a:noFill/>
          <a:ln>
            <a:noFill/>
          </a:ln>
        </p:spPr>
      </p:pic>
      <p:sp>
        <p:nvSpPr>
          <p:cNvPr id="720" name="Shape 720"/>
          <p:cNvSpPr/>
          <p:nvPr/>
        </p:nvSpPr>
        <p:spPr>
          <a:xfrm>
            <a:off x="4014175" y="4711825"/>
            <a:ext cx="4934400" cy="33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u="sng" cap="none" strike="noStrik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http://parse.ele.tue.nl/cluster/2/CNNArchitecture.jpg</a:t>
            </a:r>
            <a:r>
              <a:rPr b="0" i="0" lang="en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5" name="Shape 7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513" y="1147995"/>
            <a:ext cx="8244967" cy="3418955"/>
          </a:xfrm>
          <a:prstGeom prst="rect">
            <a:avLst/>
          </a:prstGeom>
          <a:noFill/>
          <a:ln>
            <a:noFill/>
          </a:ln>
        </p:spPr>
      </p:pic>
      <p:sp>
        <p:nvSpPr>
          <p:cNvPr id="726" name="Shape 726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CNN for CT images</a:t>
            </a:r>
          </a:p>
        </p:txBody>
      </p:sp>
      <p:sp>
        <p:nvSpPr>
          <p:cNvPr id="727" name="Shape 727"/>
          <p:cNvSpPr txBox="1"/>
          <p:nvPr/>
        </p:nvSpPr>
        <p:spPr>
          <a:xfrm>
            <a:off x="110725" y="4469100"/>
            <a:ext cx="8887800" cy="73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r>
              <a:rPr lang="en" sz="1100"/>
              <a:t>Asan Medical Center &amp; Microsoft Medical Bigdata Contest Winner by GeunYoung Lee and Alex Kim </a:t>
            </a:r>
          </a:p>
          <a:p>
            <a:pPr lvl="0" rtl="0" algn="r">
              <a:spcBef>
                <a:spcPts val="0"/>
              </a:spcBef>
              <a:buNone/>
            </a:pPr>
            <a:r>
              <a:rPr lang="en" sz="1100" u="sng">
                <a:solidFill>
                  <a:schemeClr val="hlink"/>
                </a:solidFill>
                <a:hlinkClick r:id="rId4"/>
              </a:rPr>
              <a:t>https://www.slideshare.net/GYLee3/ss-72966495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 txBox="1"/>
          <p:nvPr/>
        </p:nvSpPr>
        <p:spPr>
          <a:xfrm>
            <a:off x="702275" y="4707675"/>
            <a:ext cx="8231400" cy="66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train = tf.train.GradientDescentOptimizer(</a:t>
            </a:r>
            <a:r>
              <a:rPr lang="en">
                <a:solidFill>
                  <a:srgbClr val="660099"/>
                </a:solidFill>
                <a:latin typeface="Consolas"/>
                <a:ea typeface="Consolas"/>
                <a:cs typeface="Consolas"/>
                <a:sym typeface="Consolas"/>
              </a:rPr>
              <a:t>learning_rate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</a:rPr>
              <a:t>0.01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).minimize(cost)</a:t>
            </a:r>
          </a:p>
        </p:txBody>
      </p:sp>
      <p:sp>
        <p:nvSpPr>
          <p:cNvPr id="321" name="Shape 321"/>
          <p:cNvSpPr txBox="1"/>
          <p:nvPr>
            <p:ph type="title"/>
          </p:nvPr>
        </p:nvSpPr>
        <p:spPr>
          <a:xfrm>
            <a:off x="304800" y="-475659"/>
            <a:ext cx="85725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Logistic Regression</a:t>
            </a:r>
          </a:p>
        </p:txBody>
      </p:sp>
      <p:sp>
        <p:nvSpPr>
          <p:cNvPr id="322" name="Shape 322"/>
          <p:cNvSpPr txBox="1"/>
          <p:nvPr/>
        </p:nvSpPr>
        <p:spPr>
          <a:xfrm>
            <a:off x="483394" y="4526756"/>
            <a:ext cx="2781900" cy="3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GradientDescent</a:t>
            </a:r>
          </a:p>
        </p:txBody>
      </p:sp>
      <p:pic>
        <p:nvPicPr>
          <p:cNvPr id="323" name="Shape 3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50" y="861950"/>
            <a:ext cx="357425" cy="35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Shape 3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450" y="2604912"/>
            <a:ext cx="357425" cy="354838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Shape 3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450" y="4526750"/>
            <a:ext cx="357425" cy="354885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Shape 326"/>
          <p:cNvSpPr txBox="1"/>
          <p:nvPr/>
        </p:nvSpPr>
        <p:spPr>
          <a:xfrm>
            <a:off x="483394" y="2543831"/>
            <a:ext cx="2781900" cy="3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Cost?</a:t>
            </a:r>
          </a:p>
        </p:txBody>
      </p:sp>
      <p:sp>
        <p:nvSpPr>
          <p:cNvPr id="327" name="Shape 327"/>
          <p:cNvSpPr txBox="1"/>
          <p:nvPr/>
        </p:nvSpPr>
        <p:spPr>
          <a:xfrm>
            <a:off x="483394" y="877106"/>
            <a:ext cx="2781900" cy="3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Model? (Hypothesis?)</a:t>
            </a:r>
          </a:p>
        </p:txBody>
      </p:sp>
      <p:sp>
        <p:nvSpPr>
          <p:cNvPr id="328" name="Shape 328"/>
          <p:cNvSpPr txBox="1"/>
          <p:nvPr/>
        </p:nvSpPr>
        <p:spPr>
          <a:xfrm>
            <a:off x="627500" y="1801775"/>
            <a:ext cx="5775600" cy="66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6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hypothesis = tf.sigmoid(tf.matmul(X, W) + b)</a:t>
            </a:r>
          </a:p>
        </p:txBody>
      </p:sp>
      <p:pic>
        <p:nvPicPr>
          <p:cNvPr id="329" name="Shape 3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2275" y="1309725"/>
            <a:ext cx="4310351" cy="509375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Shape 330"/>
          <p:cNvSpPr txBox="1"/>
          <p:nvPr/>
        </p:nvSpPr>
        <p:spPr>
          <a:xfrm>
            <a:off x="464400" y="3376650"/>
            <a:ext cx="127011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cost/loss function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6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cost = -tf.reduce_mean(Y * tf.log(hypothesis) + (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 </a:t>
            </a:r>
            <a:r>
              <a:rPr lang="en" sz="16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 Y) *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6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      tf.log(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 </a:t>
            </a:r>
            <a:r>
              <a:rPr lang="en" sz="16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 hypothesis))</a:t>
            </a:r>
          </a:p>
        </p:txBody>
      </p:sp>
      <p:pic>
        <p:nvPicPr>
          <p:cNvPr id="331" name="Shape 3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40600" y="2917376"/>
            <a:ext cx="5407698" cy="440862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Shape 33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028550" y="1657400"/>
            <a:ext cx="3068125" cy="189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Shape 33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547950" y="4506500"/>
            <a:ext cx="1992000" cy="38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Shape 732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Convolution layer and max pooling </a:t>
            </a:r>
          </a:p>
        </p:txBody>
      </p:sp>
      <p:pic>
        <p:nvPicPr>
          <p:cNvPr id="733" name="Shape 7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9975" y="1404106"/>
            <a:ext cx="1216500" cy="328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4" name="Shape 7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74837" y="2487261"/>
            <a:ext cx="1216500" cy="47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5" name="Shape 7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42276" y="1683750"/>
            <a:ext cx="5350799" cy="2455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Shape 740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Simple convolution layer</a:t>
            </a:r>
          </a:p>
          <a:p>
            <a:pPr lvl="0">
              <a:spcBef>
                <a:spcPts val="0"/>
              </a:spcBef>
              <a:buNone/>
            </a:pPr>
            <a:r>
              <a:rPr lang="en" sz="2800">
                <a:latin typeface="Consolas"/>
                <a:ea typeface="Consolas"/>
                <a:cs typeface="Consolas"/>
                <a:sym typeface="Consolas"/>
              </a:rPr>
              <a:t>Stride: 1x1</a:t>
            </a:r>
          </a:p>
        </p:txBody>
      </p:sp>
      <p:pic>
        <p:nvPicPr>
          <p:cNvPr id="741" name="Shape 7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72145"/>
            <a:ext cx="4654552" cy="3418954"/>
          </a:xfrm>
          <a:prstGeom prst="rect">
            <a:avLst/>
          </a:prstGeom>
          <a:noFill/>
          <a:ln>
            <a:noFill/>
          </a:ln>
        </p:spPr>
      </p:pic>
      <p:pic>
        <p:nvPicPr>
          <p:cNvPr id="742" name="Shape 7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08427" y="1465920"/>
            <a:ext cx="1797499" cy="3418955"/>
          </a:xfrm>
          <a:prstGeom prst="rect">
            <a:avLst/>
          </a:prstGeom>
          <a:noFill/>
          <a:ln>
            <a:noFill/>
          </a:ln>
        </p:spPr>
      </p:pic>
      <p:sp>
        <p:nvSpPr>
          <p:cNvPr id="743" name="Shape 743"/>
          <p:cNvSpPr txBox="1"/>
          <p:nvPr/>
        </p:nvSpPr>
        <p:spPr>
          <a:xfrm>
            <a:off x="3045025" y="1625275"/>
            <a:ext cx="1345500" cy="4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000"/>
              <a:t>3x3x1</a:t>
            </a:r>
          </a:p>
        </p:txBody>
      </p:sp>
      <p:sp>
        <p:nvSpPr>
          <p:cNvPr id="744" name="Shape 744"/>
          <p:cNvSpPr txBox="1"/>
          <p:nvPr/>
        </p:nvSpPr>
        <p:spPr>
          <a:xfrm>
            <a:off x="2864575" y="1982125"/>
            <a:ext cx="1858800" cy="4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2</a:t>
            </a:r>
            <a:r>
              <a:rPr lang="en" sz="2000"/>
              <a:t>x2x1 filter</a:t>
            </a:r>
          </a:p>
        </p:txBody>
      </p:sp>
      <p:pic>
        <p:nvPicPr>
          <p:cNvPr id="745" name="Shape 7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48500" y="1574570"/>
            <a:ext cx="1858800" cy="420880"/>
          </a:xfrm>
          <a:prstGeom prst="rect">
            <a:avLst/>
          </a:prstGeom>
          <a:noFill/>
          <a:ln>
            <a:noFill/>
          </a:ln>
        </p:spPr>
      </p:pic>
      <p:sp>
        <p:nvSpPr>
          <p:cNvPr id="746" name="Shape 746"/>
          <p:cNvSpPr/>
          <p:nvPr/>
        </p:nvSpPr>
        <p:spPr>
          <a:xfrm>
            <a:off x="4417100" y="1593350"/>
            <a:ext cx="531000" cy="481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1" name="Shape 7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304800"/>
            <a:ext cx="8300749" cy="4480674"/>
          </a:xfrm>
          <a:prstGeom prst="rect">
            <a:avLst/>
          </a:prstGeom>
          <a:noFill/>
          <a:ln>
            <a:noFill/>
          </a:ln>
        </p:spPr>
      </p:pic>
      <p:sp>
        <p:nvSpPr>
          <p:cNvPr id="752" name="Shape 752"/>
          <p:cNvSpPr txBox="1"/>
          <p:nvPr>
            <p:ph type="title"/>
          </p:nvPr>
        </p:nvSpPr>
        <p:spPr>
          <a:xfrm>
            <a:off x="5671058" y="2781800"/>
            <a:ext cx="32277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Toy image</a:t>
            </a: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7" name="Shape 757"/>
          <p:cNvPicPr preferRelativeResize="0"/>
          <p:nvPr/>
        </p:nvPicPr>
        <p:blipFill>
          <a:blip r:embed="rId3">
            <a:alphaModFix amt="44000"/>
          </a:blip>
          <a:stretch>
            <a:fillRect/>
          </a:stretch>
        </p:blipFill>
        <p:spPr>
          <a:xfrm>
            <a:off x="3250050" y="1677225"/>
            <a:ext cx="1147825" cy="2766226"/>
          </a:xfrm>
          <a:prstGeom prst="rect">
            <a:avLst/>
          </a:prstGeom>
          <a:noFill/>
          <a:ln>
            <a:noFill/>
          </a:ln>
        </p:spPr>
      </p:pic>
      <p:sp>
        <p:nvSpPr>
          <p:cNvPr id="758" name="Shape 758"/>
          <p:cNvSpPr txBox="1"/>
          <p:nvPr>
            <p:ph type="title"/>
          </p:nvPr>
        </p:nvSpPr>
        <p:spPr>
          <a:xfrm>
            <a:off x="-8188" y="-323255"/>
            <a:ext cx="91605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Simple convolution layer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400">
                <a:latin typeface="Consolas"/>
                <a:ea typeface="Consolas"/>
                <a:cs typeface="Consolas"/>
                <a:sym typeface="Consolas"/>
              </a:rPr>
              <a:t>Image: 1,3,3,1 image, Filter: 2,2,1,1, </a:t>
            </a:r>
            <a:r>
              <a:rPr lang="en" sz="1400">
                <a:latin typeface="Consolas"/>
                <a:ea typeface="Consolas"/>
                <a:cs typeface="Consolas"/>
                <a:sym typeface="Consolas"/>
              </a:rPr>
              <a:t>Stride: 1x1, Padding: VALID</a:t>
            </a:r>
          </a:p>
        </p:txBody>
      </p:sp>
      <p:sp>
        <p:nvSpPr>
          <p:cNvPr id="759" name="Shape 759"/>
          <p:cNvSpPr txBox="1"/>
          <p:nvPr/>
        </p:nvSpPr>
        <p:spPr>
          <a:xfrm>
            <a:off x="3558475" y="2426700"/>
            <a:ext cx="610800" cy="5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200">
                <a:solidFill>
                  <a:srgbClr val="B45F06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</a:p>
        </p:txBody>
      </p:sp>
      <p:sp>
        <p:nvSpPr>
          <p:cNvPr id="760" name="Shape 760"/>
          <p:cNvSpPr txBox="1"/>
          <p:nvPr/>
        </p:nvSpPr>
        <p:spPr>
          <a:xfrm>
            <a:off x="3939475" y="1969500"/>
            <a:ext cx="610800" cy="5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200">
                <a:solidFill>
                  <a:srgbClr val="B45F06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</a:p>
        </p:txBody>
      </p:sp>
      <p:sp>
        <p:nvSpPr>
          <p:cNvPr id="761" name="Shape 761"/>
          <p:cNvSpPr txBox="1"/>
          <p:nvPr/>
        </p:nvSpPr>
        <p:spPr>
          <a:xfrm>
            <a:off x="3558475" y="3410238"/>
            <a:ext cx="610800" cy="5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200">
                <a:solidFill>
                  <a:srgbClr val="B45F06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</a:p>
        </p:txBody>
      </p:sp>
      <p:sp>
        <p:nvSpPr>
          <p:cNvPr id="762" name="Shape 762"/>
          <p:cNvSpPr txBox="1"/>
          <p:nvPr/>
        </p:nvSpPr>
        <p:spPr>
          <a:xfrm>
            <a:off x="3939475" y="2953038"/>
            <a:ext cx="610800" cy="5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200">
                <a:solidFill>
                  <a:srgbClr val="B45F06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</a:p>
        </p:txBody>
      </p:sp>
      <p:pic>
        <p:nvPicPr>
          <p:cNvPr id="763" name="Shape 7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6299" y="749200"/>
            <a:ext cx="1546525" cy="43288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64" name="Shape 764"/>
          <p:cNvGrpSpPr/>
          <p:nvPr/>
        </p:nvGrpSpPr>
        <p:grpSpPr>
          <a:xfrm>
            <a:off x="762114" y="981899"/>
            <a:ext cx="1409475" cy="3521550"/>
            <a:chOff x="762114" y="981899"/>
            <a:chExt cx="1409475" cy="3521550"/>
          </a:xfrm>
        </p:grpSpPr>
        <p:sp>
          <p:nvSpPr>
            <p:cNvPr id="765" name="Shape 765"/>
            <p:cNvSpPr txBox="1"/>
            <p:nvPr/>
          </p:nvSpPr>
          <p:spPr>
            <a:xfrm rot="-482792">
              <a:off x="811857" y="1772311"/>
              <a:ext cx="610814" cy="5947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sz="3200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1</a:t>
              </a:r>
            </a:p>
          </p:txBody>
        </p:sp>
        <p:sp>
          <p:nvSpPr>
            <p:cNvPr id="766" name="Shape 766"/>
            <p:cNvSpPr txBox="1"/>
            <p:nvPr/>
          </p:nvSpPr>
          <p:spPr>
            <a:xfrm rot="-482792">
              <a:off x="1171332" y="1383361"/>
              <a:ext cx="610814" cy="5947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sz="3200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2</a:t>
              </a:r>
            </a:p>
          </p:txBody>
        </p:sp>
        <p:sp>
          <p:nvSpPr>
            <p:cNvPr id="767" name="Shape 767"/>
            <p:cNvSpPr txBox="1"/>
            <p:nvPr/>
          </p:nvSpPr>
          <p:spPr>
            <a:xfrm rot="-482792">
              <a:off x="1522082" y="1021711"/>
              <a:ext cx="610814" cy="5947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sz="3200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3</a:t>
              </a:r>
            </a:p>
          </p:txBody>
        </p:sp>
        <p:sp>
          <p:nvSpPr>
            <p:cNvPr id="768" name="Shape 768"/>
            <p:cNvSpPr txBox="1"/>
            <p:nvPr/>
          </p:nvSpPr>
          <p:spPr>
            <a:xfrm rot="-482792">
              <a:off x="800807" y="2802061"/>
              <a:ext cx="610814" cy="5947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sz="3200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4</a:t>
              </a:r>
            </a:p>
          </p:txBody>
        </p:sp>
        <p:sp>
          <p:nvSpPr>
            <p:cNvPr id="769" name="Shape 769"/>
            <p:cNvSpPr txBox="1"/>
            <p:nvPr/>
          </p:nvSpPr>
          <p:spPr>
            <a:xfrm rot="-482792">
              <a:off x="1160282" y="2413111"/>
              <a:ext cx="610814" cy="5947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sz="3200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5</a:t>
              </a:r>
            </a:p>
          </p:txBody>
        </p:sp>
        <p:sp>
          <p:nvSpPr>
            <p:cNvPr id="770" name="Shape 770"/>
            <p:cNvSpPr txBox="1"/>
            <p:nvPr/>
          </p:nvSpPr>
          <p:spPr>
            <a:xfrm rot="-482792">
              <a:off x="1511032" y="2051461"/>
              <a:ext cx="610814" cy="5947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sz="3200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6</a:t>
              </a:r>
            </a:p>
          </p:txBody>
        </p:sp>
        <p:sp>
          <p:nvSpPr>
            <p:cNvPr id="771" name="Shape 771"/>
            <p:cNvSpPr txBox="1"/>
            <p:nvPr/>
          </p:nvSpPr>
          <p:spPr>
            <a:xfrm rot="-482792">
              <a:off x="800807" y="3868861"/>
              <a:ext cx="610814" cy="5947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sz="3200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7</a:t>
              </a:r>
            </a:p>
          </p:txBody>
        </p:sp>
        <p:sp>
          <p:nvSpPr>
            <p:cNvPr id="772" name="Shape 772"/>
            <p:cNvSpPr txBox="1"/>
            <p:nvPr/>
          </p:nvSpPr>
          <p:spPr>
            <a:xfrm rot="-482792">
              <a:off x="1160282" y="3479911"/>
              <a:ext cx="610814" cy="5947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sz="3200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8</a:t>
              </a:r>
            </a:p>
          </p:txBody>
        </p:sp>
        <p:sp>
          <p:nvSpPr>
            <p:cNvPr id="773" name="Shape 773"/>
            <p:cNvSpPr txBox="1"/>
            <p:nvPr/>
          </p:nvSpPr>
          <p:spPr>
            <a:xfrm rot="-482792">
              <a:off x="1511032" y="3118261"/>
              <a:ext cx="610814" cy="5947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sz="3200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9</a:t>
              </a:r>
            </a:p>
          </p:txBody>
        </p:sp>
      </p:grpSp>
      <p:sp>
        <p:nvSpPr>
          <p:cNvPr id="774" name="Shape 774"/>
          <p:cNvSpPr txBox="1"/>
          <p:nvPr/>
        </p:nvSpPr>
        <p:spPr>
          <a:xfrm>
            <a:off x="3329875" y="4175300"/>
            <a:ext cx="3000000" cy="102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[[[[1.]],[[1.]]],</a:t>
            </a:r>
          </a:p>
          <a:p>
            <a:pPr lvl="0">
              <a:spcBef>
                <a:spcPts val="0"/>
              </a:spcBef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 [[[1.]],[[1.]]]]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shape=(2,2,1,1)</a:t>
            </a:r>
          </a:p>
        </p:txBody>
      </p:sp>
      <p:pic>
        <p:nvPicPr>
          <p:cNvPr id="775" name="Shape 77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09752" y="1280345"/>
            <a:ext cx="1797499" cy="34189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Shape 780"/>
          <p:cNvSpPr txBox="1"/>
          <p:nvPr>
            <p:ph type="title"/>
          </p:nvPr>
        </p:nvSpPr>
        <p:spPr>
          <a:xfrm>
            <a:off x="-8188" y="-323255"/>
            <a:ext cx="91605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Image: 1,3,3,1 image, Filter: 2,2,1,1, Stride: 1x1, Padding: VALID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40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781" name="Shape 7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75" y="478132"/>
            <a:ext cx="9143999" cy="458916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82" name="Shape 782"/>
          <p:cNvGrpSpPr/>
          <p:nvPr/>
        </p:nvGrpSpPr>
        <p:grpSpPr>
          <a:xfrm>
            <a:off x="5892760" y="2536880"/>
            <a:ext cx="2873847" cy="2651853"/>
            <a:chOff x="406299" y="749200"/>
            <a:chExt cx="4143976" cy="4328850"/>
          </a:xfrm>
        </p:grpSpPr>
        <p:pic>
          <p:nvPicPr>
            <p:cNvPr id="783" name="Shape 783"/>
            <p:cNvPicPr preferRelativeResize="0"/>
            <p:nvPr/>
          </p:nvPicPr>
          <p:blipFill>
            <a:blip r:embed="rId4">
              <a:alphaModFix amt="44000"/>
            </a:blip>
            <a:stretch>
              <a:fillRect/>
            </a:stretch>
          </p:blipFill>
          <p:spPr>
            <a:xfrm>
              <a:off x="3250050" y="1677225"/>
              <a:ext cx="1147825" cy="27662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84" name="Shape 784"/>
            <p:cNvSpPr txBox="1"/>
            <p:nvPr/>
          </p:nvSpPr>
          <p:spPr>
            <a:xfrm>
              <a:off x="3558475" y="2426700"/>
              <a:ext cx="610800" cy="59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>
                  <a:solidFill>
                    <a:srgbClr val="B45F06"/>
                  </a:solidFill>
                  <a:latin typeface="Consolas"/>
                  <a:ea typeface="Consolas"/>
                  <a:cs typeface="Consolas"/>
                  <a:sym typeface="Consolas"/>
                </a:rPr>
                <a:t>1</a:t>
              </a:r>
            </a:p>
          </p:txBody>
        </p:sp>
        <p:sp>
          <p:nvSpPr>
            <p:cNvPr id="785" name="Shape 785"/>
            <p:cNvSpPr txBox="1"/>
            <p:nvPr/>
          </p:nvSpPr>
          <p:spPr>
            <a:xfrm>
              <a:off x="3939475" y="1969500"/>
              <a:ext cx="610800" cy="59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>
                  <a:solidFill>
                    <a:srgbClr val="B45F06"/>
                  </a:solidFill>
                  <a:latin typeface="Consolas"/>
                  <a:ea typeface="Consolas"/>
                  <a:cs typeface="Consolas"/>
                  <a:sym typeface="Consolas"/>
                </a:rPr>
                <a:t>1</a:t>
              </a:r>
            </a:p>
          </p:txBody>
        </p:sp>
        <p:sp>
          <p:nvSpPr>
            <p:cNvPr id="786" name="Shape 786"/>
            <p:cNvSpPr txBox="1"/>
            <p:nvPr/>
          </p:nvSpPr>
          <p:spPr>
            <a:xfrm>
              <a:off x="3558475" y="3410238"/>
              <a:ext cx="610800" cy="59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>
                  <a:solidFill>
                    <a:srgbClr val="B45F06"/>
                  </a:solidFill>
                  <a:latin typeface="Consolas"/>
                  <a:ea typeface="Consolas"/>
                  <a:cs typeface="Consolas"/>
                  <a:sym typeface="Consolas"/>
                </a:rPr>
                <a:t>1</a:t>
              </a:r>
            </a:p>
          </p:txBody>
        </p:sp>
        <p:sp>
          <p:nvSpPr>
            <p:cNvPr id="787" name="Shape 787"/>
            <p:cNvSpPr txBox="1"/>
            <p:nvPr/>
          </p:nvSpPr>
          <p:spPr>
            <a:xfrm>
              <a:off x="3939475" y="2953038"/>
              <a:ext cx="610800" cy="59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>
                  <a:solidFill>
                    <a:srgbClr val="B45F06"/>
                  </a:solidFill>
                  <a:latin typeface="Consolas"/>
                  <a:ea typeface="Consolas"/>
                  <a:cs typeface="Consolas"/>
                  <a:sym typeface="Consolas"/>
                </a:rPr>
                <a:t>1</a:t>
              </a:r>
            </a:p>
          </p:txBody>
        </p:sp>
        <p:pic>
          <p:nvPicPr>
            <p:cNvPr id="788" name="Shape 78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06299" y="749200"/>
              <a:ext cx="1546525" cy="432885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789" name="Shape 789"/>
            <p:cNvGrpSpPr/>
            <p:nvPr/>
          </p:nvGrpSpPr>
          <p:grpSpPr>
            <a:xfrm>
              <a:off x="762114" y="981899"/>
              <a:ext cx="1409475" cy="3521550"/>
              <a:chOff x="762114" y="981899"/>
              <a:chExt cx="1409475" cy="3521550"/>
            </a:xfrm>
          </p:grpSpPr>
          <p:sp>
            <p:nvSpPr>
              <p:cNvPr id="790" name="Shape 790"/>
              <p:cNvSpPr txBox="1"/>
              <p:nvPr/>
            </p:nvSpPr>
            <p:spPr>
              <a:xfrm rot="-482792">
                <a:off x="811857" y="1772311"/>
                <a:ext cx="610814" cy="5947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rIns="91425" wrap="square" tIns="91425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r>
                  <a:rPr lang="en">
                    <a:solidFill>
                      <a:srgbClr val="45818E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1</a:t>
                </a:r>
              </a:p>
            </p:txBody>
          </p:sp>
          <p:sp>
            <p:nvSpPr>
              <p:cNvPr id="791" name="Shape 791"/>
              <p:cNvSpPr txBox="1"/>
              <p:nvPr/>
            </p:nvSpPr>
            <p:spPr>
              <a:xfrm rot="-482792">
                <a:off x="1171332" y="1383361"/>
                <a:ext cx="610814" cy="5947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rIns="91425" wrap="square" tIns="91425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r>
                  <a:rPr lang="en">
                    <a:solidFill>
                      <a:srgbClr val="45818E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2</a:t>
                </a:r>
              </a:p>
            </p:txBody>
          </p:sp>
          <p:sp>
            <p:nvSpPr>
              <p:cNvPr id="792" name="Shape 792"/>
              <p:cNvSpPr txBox="1"/>
              <p:nvPr/>
            </p:nvSpPr>
            <p:spPr>
              <a:xfrm rot="-482792">
                <a:off x="1522082" y="1021711"/>
                <a:ext cx="610814" cy="5947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rIns="91425" wrap="square" tIns="91425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r>
                  <a:rPr lang="en">
                    <a:solidFill>
                      <a:srgbClr val="45818E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3</a:t>
                </a:r>
              </a:p>
            </p:txBody>
          </p:sp>
          <p:sp>
            <p:nvSpPr>
              <p:cNvPr id="793" name="Shape 793"/>
              <p:cNvSpPr txBox="1"/>
              <p:nvPr/>
            </p:nvSpPr>
            <p:spPr>
              <a:xfrm rot="-482792">
                <a:off x="800807" y="2802061"/>
                <a:ext cx="610814" cy="5947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rIns="91425" wrap="square" tIns="91425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r>
                  <a:rPr lang="en">
                    <a:solidFill>
                      <a:srgbClr val="45818E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4</a:t>
                </a:r>
              </a:p>
            </p:txBody>
          </p:sp>
          <p:sp>
            <p:nvSpPr>
              <p:cNvPr id="794" name="Shape 794"/>
              <p:cNvSpPr txBox="1"/>
              <p:nvPr/>
            </p:nvSpPr>
            <p:spPr>
              <a:xfrm rot="-482792">
                <a:off x="1160282" y="2413111"/>
                <a:ext cx="610814" cy="5947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rIns="91425" wrap="square" tIns="91425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r>
                  <a:rPr lang="en">
                    <a:solidFill>
                      <a:srgbClr val="45818E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5</a:t>
                </a:r>
              </a:p>
            </p:txBody>
          </p:sp>
          <p:sp>
            <p:nvSpPr>
              <p:cNvPr id="795" name="Shape 795"/>
              <p:cNvSpPr txBox="1"/>
              <p:nvPr/>
            </p:nvSpPr>
            <p:spPr>
              <a:xfrm rot="-482792">
                <a:off x="1511032" y="2051461"/>
                <a:ext cx="610814" cy="5947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rIns="91425" wrap="square" tIns="91425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r>
                  <a:rPr lang="en">
                    <a:solidFill>
                      <a:srgbClr val="45818E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6</a:t>
                </a:r>
              </a:p>
            </p:txBody>
          </p:sp>
          <p:sp>
            <p:nvSpPr>
              <p:cNvPr id="796" name="Shape 796"/>
              <p:cNvSpPr txBox="1"/>
              <p:nvPr/>
            </p:nvSpPr>
            <p:spPr>
              <a:xfrm rot="-482792">
                <a:off x="800807" y="3868861"/>
                <a:ext cx="610814" cy="5947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rIns="91425" wrap="square" tIns="91425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r>
                  <a:rPr lang="en">
                    <a:solidFill>
                      <a:srgbClr val="45818E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7</a:t>
                </a:r>
              </a:p>
            </p:txBody>
          </p:sp>
          <p:sp>
            <p:nvSpPr>
              <p:cNvPr id="797" name="Shape 797"/>
              <p:cNvSpPr txBox="1"/>
              <p:nvPr/>
            </p:nvSpPr>
            <p:spPr>
              <a:xfrm rot="-482792">
                <a:off x="1160282" y="3479911"/>
                <a:ext cx="610814" cy="5947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rIns="91425" wrap="square" tIns="91425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r>
                  <a:rPr lang="en">
                    <a:solidFill>
                      <a:srgbClr val="45818E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8</a:t>
                </a:r>
              </a:p>
            </p:txBody>
          </p:sp>
          <p:sp>
            <p:nvSpPr>
              <p:cNvPr id="798" name="Shape 798"/>
              <p:cNvSpPr txBox="1"/>
              <p:nvPr/>
            </p:nvSpPr>
            <p:spPr>
              <a:xfrm rot="-482792">
                <a:off x="1511032" y="3118261"/>
                <a:ext cx="610814" cy="5947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rIns="91425" wrap="square" tIns="91425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r>
                  <a:rPr lang="en">
                    <a:solidFill>
                      <a:srgbClr val="45818E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9</a:t>
                </a:r>
              </a:p>
            </p:txBody>
          </p:sp>
        </p:grpSp>
      </p:grp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3" name="Shape 803"/>
          <p:cNvPicPr preferRelativeResize="0"/>
          <p:nvPr/>
        </p:nvPicPr>
        <p:blipFill>
          <a:blip r:embed="rId3">
            <a:alphaModFix amt="44000"/>
          </a:blip>
          <a:stretch>
            <a:fillRect/>
          </a:stretch>
        </p:blipFill>
        <p:spPr>
          <a:xfrm>
            <a:off x="3250050" y="1677225"/>
            <a:ext cx="1147825" cy="2766226"/>
          </a:xfrm>
          <a:prstGeom prst="rect">
            <a:avLst/>
          </a:prstGeom>
          <a:noFill/>
          <a:ln>
            <a:noFill/>
          </a:ln>
        </p:spPr>
      </p:pic>
      <p:sp>
        <p:nvSpPr>
          <p:cNvPr id="804" name="Shape 804"/>
          <p:cNvSpPr txBox="1"/>
          <p:nvPr/>
        </p:nvSpPr>
        <p:spPr>
          <a:xfrm>
            <a:off x="3558475" y="2426700"/>
            <a:ext cx="610800" cy="5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200">
                <a:solidFill>
                  <a:srgbClr val="B45F06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</a:p>
        </p:txBody>
      </p:sp>
      <p:sp>
        <p:nvSpPr>
          <p:cNvPr id="805" name="Shape 805"/>
          <p:cNvSpPr txBox="1"/>
          <p:nvPr/>
        </p:nvSpPr>
        <p:spPr>
          <a:xfrm>
            <a:off x="3939475" y="1969500"/>
            <a:ext cx="610800" cy="5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200">
                <a:solidFill>
                  <a:srgbClr val="B45F06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</a:p>
        </p:txBody>
      </p:sp>
      <p:sp>
        <p:nvSpPr>
          <p:cNvPr id="806" name="Shape 806"/>
          <p:cNvSpPr txBox="1"/>
          <p:nvPr/>
        </p:nvSpPr>
        <p:spPr>
          <a:xfrm>
            <a:off x="3558475" y="3410238"/>
            <a:ext cx="610800" cy="5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200">
                <a:solidFill>
                  <a:srgbClr val="B45F06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</a:p>
        </p:txBody>
      </p:sp>
      <p:sp>
        <p:nvSpPr>
          <p:cNvPr id="807" name="Shape 807"/>
          <p:cNvSpPr txBox="1"/>
          <p:nvPr/>
        </p:nvSpPr>
        <p:spPr>
          <a:xfrm>
            <a:off x="3939475" y="2953038"/>
            <a:ext cx="610800" cy="5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200">
                <a:solidFill>
                  <a:srgbClr val="B45F06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</a:p>
        </p:txBody>
      </p:sp>
      <p:pic>
        <p:nvPicPr>
          <p:cNvPr id="808" name="Shape 8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6299" y="749200"/>
            <a:ext cx="1546525" cy="43288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09" name="Shape 809"/>
          <p:cNvGrpSpPr/>
          <p:nvPr/>
        </p:nvGrpSpPr>
        <p:grpSpPr>
          <a:xfrm>
            <a:off x="762114" y="981899"/>
            <a:ext cx="1409475" cy="3521550"/>
            <a:chOff x="762114" y="981899"/>
            <a:chExt cx="1409475" cy="3521550"/>
          </a:xfrm>
        </p:grpSpPr>
        <p:sp>
          <p:nvSpPr>
            <p:cNvPr id="810" name="Shape 810"/>
            <p:cNvSpPr txBox="1"/>
            <p:nvPr/>
          </p:nvSpPr>
          <p:spPr>
            <a:xfrm rot="-482792">
              <a:off x="811857" y="1772311"/>
              <a:ext cx="610814" cy="5947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sz="3200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1</a:t>
              </a:r>
            </a:p>
          </p:txBody>
        </p:sp>
        <p:sp>
          <p:nvSpPr>
            <p:cNvPr id="811" name="Shape 811"/>
            <p:cNvSpPr txBox="1"/>
            <p:nvPr/>
          </p:nvSpPr>
          <p:spPr>
            <a:xfrm rot="-482792">
              <a:off x="1171332" y="1383361"/>
              <a:ext cx="610814" cy="5947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sz="3200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2</a:t>
              </a:r>
            </a:p>
          </p:txBody>
        </p:sp>
        <p:sp>
          <p:nvSpPr>
            <p:cNvPr id="812" name="Shape 812"/>
            <p:cNvSpPr txBox="1"/>
            <p:nvPr/>
          </p:nvSpPr>
          <p:spPr>
            <a:xfrm rot="-482792">
              <a:off x="1522082" y="1021711"/>
              <a:ext cx="610814" cy="5947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sz="3200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3</a:t>
              </a:r>
            </a:p>
          </p:txBody>
        </p:sp>
        <p:sp>
          <p:nvSpPr>
            <p:cNvPr id="813" name="Shape 813"/>
            <p:cNvSpPr txBox="1"/>
            <p:nvPr/>
          </p:nvSpPr>
          <p:spPr>
            <a:xfrm rot="-482792">
              <a:off x="800807" y="2802061"/>
              <a:ext cx="610814" cy="5947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sz="3200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4</a:t>
              </a:r>
            </a:p>
          </p:txBody>
        </p:sp>
        <p:sp>
          <p:nvSpPr>
            <p:cNvPr id="814" name="Shape 814"/>
            <p:cNvSpPr txBox="1"/>
            <p:nvPr/>
          </p:nvSpPr>
          <p:spPr>
            <a:xfrm rot="-482792">
              <a:off x="1160282" y="2413111"/>
              <a:ext cx="610814" cy="5947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sz="3200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5</a:t>
              </a:r>
            </a:p>
          </p:txBody>
        </p:sp>
        <p:sp>
          <p:nvSpPr>
            <p:cNvPr id="815" name="Shape 815"/>
            <p:cNvSpPr txBox="1"/>
            <p:nvPr/>
          </p:nvSpPr>
          <p:spPr>
            <a:xfrm rot="-482792">
              <a:off x="1511032" y="2051461"/>
              <a:ext cx="610814" cy="5947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sz="3200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6</a:t>
              </a:r>
            </a:p>
          </p:txBody>
        </p:sp>
        <p:sp>
          <p:nvSpPr>
            <p:cNvPr id="816" name="Shape 816"/>
            <p:cNvSpPr txBox="1"/>
            <p:nvPr/>
          </p:nvSpPr>
          <p:spPr>
            <a:xfrm rot="-482792">
              <a:off x="800807" y="3868861"/>
              <a:ext cx="610814" cy="5947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sz="3200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7</a:t>
              </a:r>
            </a:p>
          </p:txBody>
        </p:sp>
        <p:sp>
          <p:nvSpPr>
            <p:cNvPr id="817" name="Shape 817"/>
            <p:cNvSpPr txBox="1"/>
            <p:nvPr/>
          </p:nvSpPr>
          <p:spPr>
            <a:xfrm rot="-482792">
              <a:off x="1160282" y="3479911"/>
              <a:ext cx="610814" cy="5947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sz="3200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8</a:t>
              </a:r>
            </a:p>
          </p:txBody>
        </p:sp>
        <p:sp>
          <p:nvSpPr>
            <p:cNvPr id="818" name="Shape 818"/>
            <p:cNvSpPr txBox="1"/>
            <p:nvPr/>
          </p:nvSpPr>
          <p:spPr>
            <a:xfrm rot="-482792">
              <a:off x="1511032" y="3118261"/>
              <a:ext cx="610814" cy="5947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sz="3200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9</a:t>
              </a:r>
            </a:p>
          </p:txBody>
        </p:sp>
      </p:grpSp>
      <p:pic>
        <p:nvPicPr>
          <p:cNvPr id="819" name="Shape 8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09752" y="1280345"/>
            <a:ext cx="1797499" cy="3418955"/>
          </a:xfrm>
          <a:prstGeom prst="rect">
            <a:avLst/>
          </a:prstGeom>
          <a:noFill/>
          <a:ln>
            <a:noFill/>
          </a:ln>
        </p:spPr>
      </p:pic>
      <p:sp>
        <p:nvSpPr>
          <p:cNvPr id="820" name="Shape 820"/>
          <p:cNvSpPr txBox="1"/>
          <p:nvPr/>
        </p:nvSpPr>
        <p:spPr>
          <a:xfrm rot="-482792">
            <a:off x="1839107" y="681836"/>
            <a:ext cx="610814" cy="59477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200">
                <a:solidFill>
                  <a:srgbClr val="45818E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</a:p>
        </p:txBody>
      </p:sp>
      <p:sp>
        <p:nvSpPr>
          <p:cNvPr id="821" name="Shape 821"/>
          <p:cNvSpPr txBox="1"/>
          <p:nvPr/>
        </p:nvSpPr>
        <p:spPr>
          <a:xfrm rot="-482792">
            <a:off x="1839107" y="1748636"/>
            <a:ext cx="610814" cy="59477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200">
                <a:solidFill>
                  <a:srgbClr val="45818E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</a:p>
        </p:txBody>
      </p:sp>
      <p:sp>
        <p:nvSpPr>
          <p:cNvPr id="822" name="Shape 822"/>
          <p:cNvSpPr txBox="1"/>
          <p:nvPr/>
        </p:nvSpPr>
        <p:spPr>
          <a:xfrm rot="-482792">
            <a:off x="1839107" y="2815436"/>
            <a:ext cx="610814" cy="59477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200">
                <a:solidFill>
                  <a:srgbClr val="45818E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</a:p>
        </p:txBody>
      </p:sp>
      <p:grpSp>
        <p:nvGrpSpPr>
          <p:cNvPr id="823" name="Shape 823"/>
          <p:cNvGrpSpPr/>
          <p:nvPr/>
        </p:nvGrpSpPr>
        <p:grpSpPr>
          <a:xfrm>
            <a:off x="838314" y="3764249"/>
            <a:ext cx="1398425" cy="1425000"/>
            <a:chOff x="762114" y="3078449"/>
            <a:chExt cx="1398425" cy="1425000"/>
          </a:xfrm>
        </p:grpSpPr>
        <p:sp>
          <p:nvSpPr>
            <p:cNvPr id="824" name="Shape 824"/>
            <p:cNvSpPr txBox="1"/>
            <p:nvPr/>
          </p:nvSpPr>
          <p:spPr>
            <a:xfrm rot="-482792">
              <a:off x="800807" y="3868861"/>
              <a:ext cx="610814" cy="5947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sz="3200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0</a:t>
              </a:r>
            </a:p>
          </p:txBody>
        </p:sp>
        <p:sp>
          <p:nvSpPr>
            <p:cNvPr id="825" name="Shape 825"/>
            <p:cNvSpPr txBox="1"/>
            <p:nvPr/>
          </p:nvSpPr>
          <p:spPr>
            <a:xfrm rot="-482792">
              <a:off x="1160282" y="3479911"/>
              <a:ext cx="610814" cy="5947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sz="3200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0</a:t>
              </a:r>
            </a:p>
          </p:txBody>
        </p:sp>
        <p:sp>
          <p:nvSpPr>
            <p:cNvPr id="826" name="Shape 826"/>
            <p:cNvSpPr txBox="1"/>
            <p:nvPr/>
          </p:nvSpPr>
          <p:spPr>
            <a:xfrm rot="-482792">
              <a:off x="1511032" y="3118261"/>
              <a:ext cx="610814" cy="5947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sz="3200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0</a:t>
              </a:r>
            </a:p>
          </p:txBody>
        </p:sp>
      </p:grpSp>
      <p:sp>
        <p:nvSpPr>
          <p:cNvPr id="827" name="Shape 827"/>
          <p:cNvSpPr txBox="1"/>
          <p:nvPr/>
        </p:nvSpPr>
        <p:spPr>
          <a:xfrm rot="-482792">
            <a:off x="1915307" y="3425036"/>
            <a:ext cx="610814" cy="59477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200">
                <a:solidFill>
                  <a:srgbClr val="45818E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</a:p>
        </p:txBody>
      </p:sp>
      <p:sp>
        <p:nvSpPr>
          <p:cNvPr id="828" name="Shape 828"/>
          <p:cNvSpPr txBox="1"/>
          <p:nvPr/>
        </p:nvSpPr>
        <p:spPr>
          <a:xfrm>
            <a:off x="7866050" y="3789050"/>
            <a:ext cx="311700" cy="370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200">
                <a:latin typeface="Consolas"/>
                <a:ea typeface="Consolas"/>
                <a:cs typeface="Consolas"/>
                <a:sym typeface="Consolas"/>
              </a:rPr>
              <a:t>3</a:t>
            </a:r>
          </a:p>
        </p:txBody>
      </p:sp>
      <p:sp>
        <p:nvSpPr>
          <p:cNvPr id="829" name="Shape 829"/>
          <p:cNvSpPr txBox="1"/>
          <p:nvPr/>
        </p:nvSpPr>
        <p:spPr>
          <a:xfrm>
            <a:off x="8295550" y="2426700"/>
            <a:ext cx="311700" cy="370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200">
                <a:latin typeface="Consolas"/>
                <a:ea typeface="Consolas"/>
                <a:cs typeface="Consolas"/>
                <a:sym typeface="Consolas"/>
              </a:rPr>
              <a:t>3</a:t>
            </a:r>
          </a:p>
        </p:txBody>
      </p:sp>
      <p:sp>
        <p:nvSpPr>
          <p:cNvPr id="830" name="Shape 830"/>
          <p:cNvSpPr txBox="1"/>
          <p:nvPr>
            <p:ph type="title"/>
          </p:nvPr>
        </p:nvSpPr>
        <p:spPr>
          <a:xfrm>
            <a:off x="-8188" y="-323255"/>
            <a:ext cx="91605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Simple convolution layer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400">
                <a:latin typeface="Consolas"/>
                <a:ea typeface="Consolas"/>
                <a:cs typeface="Consolas"/>
                <a:sym typeface="Consolas"/>
              </a:rPr>
              <a:t>Image: 1,3,3,1 image, Filter: 2,2,1,1, Stride: 1x1, Padding: </a:t>
            </a:r>
            <a:r>
              <a:rPr b="1" lang="en" sz="2000">
                <a:latin typeface="Consolas"/>
                <a:ea typeface="Consolas"/>
                <a:cs typeface="Consolas"/>
                <a:sym typeface="Consolas"/>
              </a:rPr>
              <a:t>SAME</a:t>
            </a: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4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Shape 835"/>
          <p:cNvSpPr txBox="1"/>
          <p:nvPr>
            <p:ph type="title"/>
          </p:nvPr>
        </p:nvSpPr>
        <p:spPr>
          <a:xfrm>
            <a:off x="-8188" y="-399455"/>
            <a:ext cx="91605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Image: 1,3,3,1 image, Filter: 2,2,1,1, Stride: 1x1, Padding: SAME</a:t>
            </a:r>
          </a:p>
        </p:txBody>
      </p:sp>
      <p:pic>
        <p:nvPicPr>
          <p:cNvPr id="836" name="Shape 8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8200" y="406166"/>
            <a:ext cx="9143999" cy="473733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37" name="Shape 837"/>
          <p:cNvGrpSpPr/>
          <p:nvPr/>
        </p:nvGrpSpPr>
        <p:grpSpPr>
          <a:xfrm>
            <a:off x="5859360" y="2585361"/>
            <a:ext cx="2753258" cy="2500519"/>
            <a:chOff x="406299" y="642024"/>
            <a:chExt cx="4143976" cy="4547225"/>
          </a:xfrm>
        </p:grpSpPr>
        <p:pic>
          <p:nvPicPr>
            <p:cNvPr id="838" name="Shape 838"/>
            <p:cNvPicPr preferRelativeResize="0"/>
            <p:nvPr/>
          </p:nvPicPr>
          <p:blipFill>
            <a:blip r:embed="rId4">
              <a:alphaModFix amt="44000"/>
            </a:blip>
            <a:stretch>
              <a:fillRect/>
            </a:stretch>
          </p:blipFill>
          <p:spPr>
            <a:xfrm>
              <a:off x="3250050" y="1677225"/>
              <a:ext cx="1147825" cy="27662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39" name="Shape 839"/>
            <p:cNvSpPr txBox="1"/>
            <p:nvPr/>
          </p:nvSpPr>
          <p:spPr>
            <a:xfrm>
              <a:off x="3558475" y="2426700"/>
              <a:ext cx="610800" cy="59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>
                  <a:solidFill>
                    <a:srgbClr val="B45F06"/>
                  </a:solidFill>
                  <a:latin typeface="Consolas"/>
                  <a:ea typeface="Consolas"/>
                  <a:cs typeface="Consolas"/>
                  <a:sym typeface="Consolas"/>
                </a:rPr>
                <a:t>1</a:t>
              </a:r>
            </a:p>
          </p:txBody>
        </p:sp>
        <p:sp>
          <p:nvSpPr>
            <p:cNvPr id="840" name="Shape 840"/>
            <p:cNvSpPr txBox="1"/>
            <p:nvPr/>
          </p:nvSpPr>
          <p:spPr>
            <a:xfrm>
              <a:off x="3939475" y="1969500"/>
              <a:ext cx="610800" cy="59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>
                  <a:solidFill>
                    <a:srgbClr val="B45F06"/>
                  </a:solidFill>
                  <a:latin typeface="Consolas"/>
                  <a:ea typeface="Consolas"/>
                  <a:cs typeface="Consolas"/>
                  <a:sym typeface="Consolas"/>
                </a:rPr>
                <a:t>1</a:t>
              </a:r>
            </a:p>
          </p:txBody>
        </p:sp>
        <p:sp>
          <p:nvSpPr>
            <p:cNvPr id="841" name="Shape 841"/>
            <p:cNvSpPr txBox="1"/>
            <p:nvPr/>
          </p:nvSpPr>
          <p:spPr>
            <a:xfrm>
              <a:off x="3558475" y="3410238"/>
              <a:ext cx="610800" cy="59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>
                  <a:solidFill>
                    <a:srgbClr val="B45F06"/>
                  </a:solidFill>
                  <a:latin typeface="Consolas"/>
                  <a:ea typeface="Consolas"/>
                  <a:cs typeface="Consolas"/>
                  <a:sym typeface="Consolas"/>
                </a:rPr>
                <a:t>1</a:t>
              </a:r>
            </a:p>
          </p:txBody>
        </p:sp>
        <p:sp>
          <p:nvSpPr>
            <p:cNvPr id="842" name="Shape 842"/>
            <p:cNvSpPr txBox="1"/>
            <p:nvPr/>
          </p:nvSpPr>
          <p:spPr>
            <a:xfrm>
              <a:off x="3939475" y="2953038"/>
              <a:ext cx="610800" cy="59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>
                  <a:solidFill>
                    <a:srgbClr val="B45F06"/>
                  </a:solidFill>
                  <a:latin typeface="Consolas"/>
                  <a:ea typeface="Consolas"/>
                  <a:cs typeface="Consolas"/>
                  <a:sym typeface="Consolas"/>
                </a:rPr>
                <a:t>1</a:t>
              </a:r>
            </a:p>
          </p:txBody>
        </p:sp>
        <p:pic>
          <p:nvPicPr>
            <p:cNvPr id="843" name="Shape 84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06299" y="749200"/>
              <a:ext cx="1546525" cy="432885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844" name="Shape 844"/>
            <p:cNvGrpSpPr/>
            <p:nvPr/>
          </p:nvGrpSpPr>
          <p:grpSpPr>
            <a:xfrm>
              <a:off x="762114" y="981899"/>
              <a:ext cx="1409475" cy="3521550"/>
              <a:chOff x="762114" y="981899"/>
              <a:chExt cx="1409475" cy="3521550"/>
            </a:xfrm>
          </p:grpSpPr>
          <p:sp>
            <p:nvSpPr>
              <p:cNvPr id="845" name="Shape 845"/>
              <p:cNvSpPr txBox="1"/>
              <p:nvPr/>
            </p:nvSpPr>
            <p:spPr>
              <a:xfrm rot="-482792">
                <a:off x="811857" y="1772311"/>
                <a:ext cx="610814" cy="5947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rIns="91425" wrap="square" tIns="91425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r>
                  <a:rPr lang="en">
                    <a:solidFill>
                      <a:srgbClr val="45818E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1</a:t>
                </a:r>
              </a:p>
            </p:txBody>
          </p:sp>
          <p:sp>
            <p:nvSpPr>
              <p:cNvPr id="846" name="Shape 846"/>
              <p:cNvSpPr txBox="1"/>
              <p:nvPr/>
            </p:nvSpPr>
            <p:spPr>
              <a:xfrm rot="-482792">
                <a:off x="1171332" y="1383361"/>
                <a:ext cx="610814" cy="5947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rIns="91425" wrap="square" tIns="91425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r>
                  <a:rPr lang="en">
                    <a:solidFill>
                      <a:srgbClr val="45818E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2</a:t>
                </a:r>
              </a:p>
            </p:txBody>
          </p:sp>
          <p:sp>
            <p:nvSpPr>
              <p:cNvPr id="847" name="Shape 847"/>
              <p:cNvSpPr txBox="1"/>
              <p:nvPr/>
            </p:nvSpPr>
            <p:spPr>
              <a:xfrm rot="-482792">
                <a:off x="1522082" y="1021711"/>
                <a:ext cx="610814" cy="5947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rIns="91425" wrap="square" tIns="91425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r>
                  <a:rPr lang="en">
                    <a:solidFill>
                      <a:srgbClr val="45818E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3</a:t>
                </a:r>
              </a:p>
            </p:txBody>
          </p:sp>
          <p:sp>
            <p:nvSpPr>
              <p:cNvPr id="848" name="Shape 848"/>
              <p:cNvSpPr txBox="1"/>
              <p:nvPr/>
            </p:nvSpPr>
            <p:spPr>
              <a:xfrm rot="-482792">
                <a:off x="800807" y="2802061"/>
                <a:ext cx="610814" cy="5947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rIns="91425" wrap="square" tIns="91425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r>
                  <a:rPr lang="en">
                    <a:solidFill>
                      <a:srgbClr val="45818E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4</a:t>
                </a:r>
              </a:p>
            </p:txBody>
          </p:sp>
          <p:sp>
            <p:nvSpPr>
              <p:cNvPr id="849" name="Shape 849"/>
              <p:cNvSpPr txBox="1"/>
              <p:nvPr/>
            </p:nvSpPr>
            <p:spPr>
              <a:xfrm rot="-482792">
                <a:off x="1160282" y="2413111"/>
                <a:ext cx="610814" cy="5947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rIns="91425" wrap="square" tIns="91425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r>
                  <a:rPr lang="en">
                    <a:solidFill>
                      <a:srgbClr val="45818E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5</a:t>
                </a:r>
              </a:p>
            </p:txBody>
          </p:sp>
          <p:sp>
            <p:nvSpPr>
              <p:cNvPr id="850" name="Shape 850"/>
              <p:cNvSpPr txBox="1"/>
              <p:nvPr/>
            </p:nvSpPr>
            <p:spPr>
              <a:xfrm rot="-482792">
                <a:off x="1511032" y="2051461"/>
                <a:ext cx="610814" cy="5947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rIns="91425" wrap="square" tIns="91425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r>
                  <a:rPr lang="en">
                    <a:solidFill>
                      <a:srgbClr val="45818E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6</a:t>
                </a:r>
              </a:p>
            </p:txBody>
          </p:sp>
          <p:sp>
            <p:nvSpPr>
              <p:cNvPr id="851" name="Shape 851"/>
              <p:cNvSpPr txBox="1"/>
              <p:nvPr/>
            </p:nvSpPr>
            <p:spPr>
              <a:xfrm rot="-482792">
                <a:off x="800807" y="3868861"/>
                <a:ext cx="610814" cy="5947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rIns="91425" wrap="square" tIns="91425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r>
                  <a:rPr lang="en">
                    <a:solidFill>
                      <a:srgbClr val="45818E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7</a:t>
                </a:r>
              </a:p>
            </p:txBody>
          </p:sp>
          <p:sp>
            <p:nvSpPr>
              <p:cNvPr id="852" name="Shape 852"/>
              <p:cNvSpPr txBox="1"/>
              <p:nvPr/>
            </p:nvSpPr>
            <p:spPr>
              <a:xfrm rot="-482792">
                <a:off x="1160282" y="3479911"/>
                <a:ext cx="610814" cy="5947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rIns="91425" wrap="square" tIns="91425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r>
                  <a:rPr lang="en">
                    <a:solidFill>
                      <a:srgbClr val="45818E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8</a:t>
                </a:r>
              </a:p>
            </p:txBody>
          </p:sp>
          <p:sp>
            <p:nvSpPr>
              <p:cNvPr id="853" name="Shape 853"/>
              <p:cNvSpPr txBox="1"/>
              <p:nvPr/>
            </p:nvSpPr>
            <p:spPr>
              <a:xfrm rot="-482792">
                <a:off x="1511032" y="3118261"/>
                <a:ext cx="610814" cy="5947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rIns="91425" wrap="square" tIns="91425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r>
                  <a:rPr lang="en">
                    <a:solidFill>
                      <a:srgbClr val="45818E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9</a:t>
                </a:r>
              </a:p>
            </p:txBody>
          </p:sp>
        </p:grpSp>
        <p:sp>
          <p:nvSpPr>
            <p:cNvPr id="854" name="Shape 854"/>
            <p:cNvSpPr txBox="1"/>
            <p:nvPr/>
          </p:nvSpPr>
          <p:spPr>
            <a:xfrm rot="-482792">
              <a:off x="1839107" y="681836"/>
              <a:ext cx="610814" cy="5947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0</a:t>
              </a:r>
            </a:p>
          </p:txBody>
        </p:sp>
        <p:sp>
          <p:nvSpPr>
            <p:cNvPr id="855" name="Shape 855"/>
            <p:cNvSpPr txBox="1"/>
            <p:nvPr/>
          </p:nvSpPr>
          <p:spPr>
            <a:xfrm rot="-482792">
              <a:off x="1839107" y="1748636"/>
              <a:ext cx="610814" cy="5947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0</a:t>
              </a:r>
            </a:p>
          </p:txBody>
        </p:sp>
        <p:sp>
          <p:nvSpPr>
            <p:cNvPr id="856" name="Shape 856"/>
            <p:cNvSpPr txBox="1"/>
            <p:nvPr/>
          </p:nvSpPr>
          <p:spPr>
            <a:xfrm rot="-482792">
              <a:off x="1839107" y="2815436"/>
              <a:ext cx="610814" cy="5947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0</a:t>
              </a:r>
            </a:p>
          </p:txBody>
        </p:sp>
        <p:grpSp>
          <p:nvGrpSpPr>
            <p:cNvPr id="857" name="Shape 857"/>
            <p:cNvGrpSpPr/>
            <p:nvPr/>
          </p:nvGrpSpPr>
          <p:grpSpPr>
            <a:xfrm>
              <a:off x="838314" y="3764249"/>
              <a:ext cx="1398425" cy="1425000"/>
              <a:chOff x="762114" y="3078449"/>
              <a:chExt cx="1398425" cy="1425000"/>
            </a:xfrm>
          </p:grpSpPr>
          <p:sp>
            <p:nvSpPr>
              <p:cNvPr id="858" name="Shape 858"/>
              <p:cNvSpPr txBox="1"/>
              <p:nvPr/>
            </p:nvSpPr>
            <p:spPr>
              <a:xfrm rot="-482792">
                <a:off x="800807" y="3868861"/>
                <a:ext cx="610814" cy="5947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rIns="91425" wrap="square" tIns="91425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r>
                  <a:rPr lang="en">
                    <a:solidFill>
                      <a:srgbClr val="45818E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0</a:t>
                </a:r>
              </a:p>
            </p:txBody>
          </p:sp>
          <p:sp>
            <p:nvSpPr>
              <p:cNvPr id="859" name="Shape 859"/>
              <p:cNvSpPr txBox="1"/>
              <p:nvPr/>
            </p:nvSpPr>
            <p:spPr>
              <a:xfrm rot="-482792">
                <a:off x="1160282" y="3479911"/>
                <a:ext cx="610814" cy="5947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rIns="91425" wrap="square" tIns="91425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r>
                  <a:rPr lang="en">
                    <a:solidFill>
                      <a:srgbClr val="45818E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0</a:t>
                </a:r>
              </a:p>
            </p:txBody>
          </p:sp>
          <p:sp>
            <p:nvSpPr>
              <p:cNvPr id="860" name="Shape 860"/>
              <p:cNvSpPr txBox="1"/>
              <p:nvPr/>
            </p:nvSpPr>
            <p:spPr>
              <a:xfrm rot="-482792">
                <a:off x="1511032" y="3118261"/>
                <a:ext cx="610814" cy="5947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rIns="91425" wrap="square" tIns="91425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r>
                  <a:rPr lang="en">
                    <a:solidFill>
                      <a:srgbClr val="45818E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0</a:t>
                </a:r>
              </a:p>
            </p:txBody>
          </p:sp>
        </p:grpSp>
        <p:sp>
          <p:nvSpPr>
            <p:cNvPr id="861" name="Shape 861"/>
            <p:cNvSpPr txBox="1"/>
            <p:nvPr/>
          </p:nvSpPr>
          <p:spPr>
            <a:xfrm rot="-482792">
              <a:off x="1915307" y="3425036"/>
              <a:ext cx="610814" cy="5947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0</a:t>
              </a:r>
            </a:p>
          </p:txBody>
        </p:sp>
      </p:grp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5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6" name="Shape 8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602" y="0"/>
            <a:ext cx="8493999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Shape 871"/>
          <p:cNvSpPr txBox="1"/>
          <p:nvPr>
            <p:ph type="title"/>
          </p:nvPr>
        </p:nvSpPr>
        <p:spPr>
          <a:xfrm>
            <a:off x="1998550" y="133950"/>
            <a:ext cx="71538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Max Pooling</a:t>
            </a:r>
          </a:p>
        </p:txBody>
      </p:sp>
      <p:pic>
        <p:nvPicPr>
          <p:cNvPr id="872" name="Shape 8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9800" y="108000"/>
            <a:ext cx="1562100" cy="142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3" name="Shape 8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28775"/>
            <a:ext cx="8839199" cy="2320172"/>
          </a:xfrm>
          <a:prstGeom prst="rect">
            <a:avLst/>
          </a:prstGeom>
          <a:noFill/>
          <a:ln>
            <a:noFill/>
          </a:ln>
        </p:spPr>
      </p:pic>
      <p:pic>
        <p:nvPicPr>
          <p:cNvPr id="874" name="Shape 8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13950" y="3059975"/>
            <a:ext cx="6409251" cy="169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75" name="Shape 875"/>
          <p:cNvSpPr txBox="1"/>
          <p:nvPr/>
        </p:nvSpPr>
        <p:spPr>
          <a:xfrm>
            <a:off x="3413900" y="4715400"/>
            <a:ext cx="5814600" cy="50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100" u="sng">
                <a:solidFill>
                  <a:schemeClr val="hlink"/>
                </a:solidFill>
                <a:hlinkClick r:id="rId6"/>
              </a:rPr>
              <a:t>https://github.com/hunkim/DeepLearningZeroToAll/blob/master/lab-11-0-cnn_basics.ipynb</a:t>
            </a:r>
            <a:r>
              <a:rPr lang="en" sz="1100"/>
              <a:t> </a:t>
            </a: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9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Shape 880"/>
          <p:cNvSpPr txBox="1"/>
          <p:nvPr/>
        </p:nvSpPr>
        <p:spPr>
          <a:xfrm>
            <a:off x="3413900" y="4715400"/>
            <a:ext cx="5814600" cy="50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100" u="sng">
                <a:solidFill>
                  <a:schemeClr val="hlink"/>
                </a:solidFill>
                <a:hlinkClick r:id="rId3"/>
              </a:rPr>
              <a:t>https://github.com/hunkim/DeepLearningZeroToAll/blob/master/lab-11-0-cnn_basics.ipynb</a:t>
            </a:r>
            <a:r>
              <a:rPr lang="en" sz="1100"/>
              <a:t> </a:t>
            </a:r>
          </a:p>
        </p:txBody>
      </p:sp>
      <p:pic>
        <p:nvPicPr>
          <p:cNvPr id="881" name="Shape 8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095" y="0"/>
            <a:ext cx="9284306" cy="4833975"/>
          </a:xfrm>
          <a:prstGeom prst="rect">
            <a:avLst/>
          </a:prstGeom>
          <a:noFill/>
          <a:ln>
            <a:noFill/>
          </a:ln>
        </p:spPr>
      </p:pic>
      <p:sp>
        <p:nvSpPr>
          <p:cNvPr id="882" name="Shape 882"/>
          <p:cNvSpPr txBox="1"/>
          <p:nvPr>
            <p:ph type="title"/>
          </p:nvPr>
        </p:nvSpPr>
        <p:spPr>
          <a:xfrm>
            <a:off x="2424650" y="2731750"/>
            <a:ext cx="71538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MNIST image loading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Shape 338"/>
          <p:cNvSpPr txBox="1"/>
          <p:nvPr>
            <p:ph type="title"/>
          </p:nvPr>
        </p:nvSpPr>
        <p:spPr>
          <a:xfrm>
            <a:off x="304800" y="-323259"/>
            <a:ext cx="85725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Softmax Classifier</a:t>
            </a:r>
          </a:p>
        </p:txBody>
      </p:sp>
      <p:pic>
        <p:nvPicPr>
          <p:cNvPr id="339" name="Shape 3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50" y="1090550"/>
            <a:ext cx="357425" cy="35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Shape 3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450" y="2300112"/>
            <a:ext cx="357425" cy="354838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Shape 341"/>
          <p:cNvSpPr txBox="1"/>
          <p:nvPr/>
        </p:nvSpPr>
        <p:spPr>
          <a:xfrm>
            <a:off x="483394" y="2315231"/>
            <a:ext cx="2781900" cy="3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Cost?</a:t>
            </a:r>
          </a:p>
        </p:txBody>
      </p:sp>
      <p:sp>
        <p:nvSpPr>
          <p:cNvPr id="342" name="Shape 342"/>
          <p:cNvSpPr txBox="1"/>
          <p:nvPr/>
        </p:nvSpPr>
        <p:spPr>
          <a:xfrm>
            <a:off x="483394" y="1105706"/>
            <a:ext cx="2781900" cy="3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Model? (Hypothesis?)</a:t>
            </a:r>
          </a:p>
        </p:txBody>
      </p:sp>
      <p:sp>
        <p:nvSpPr>
          <p:cNvPr id="343" name="Shape 343"/>
          <p:cNvSpPr txBox="1"/>
          <p:nvPr/>
        </p:nvSpPr>
        <p:spPr>
          <a:xfrm>
            <a:off x="702275" y="4631475"/>
            <a:ext cx="8231400" cy="66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train = tf.train.GradientDescentOptimizer(</a:t>
            </a:r>
            <a:r>
              <a:rPr lang="en">
                <a:solidFill>
                  <a:srgbClr val="660099"/>
                </a:solidFill>
                <a:latin typeface="Consolas"/>
                <a:ea typeface="Consolas"/>
                <a:cs typeface="Consolas"/>
                <a:sym typeface="Consolas"/>
              </a:rPr>
              <a:t>learning_rate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</a:rPr>
              <a:t>0.01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).minimize(cost)</a:t>
            </a:r>
          </a:p>
        </p:txBody>
      </p:sp>
      <p:sp>
        <p:nvSpPr>
          <p:cNvPr id="344" name="Shape 344"/>
          <p:cNvSpPr txBox="1"/>
          <p:nvPr/>
        </p:nvSpPr>
        <p:spPr>
          <a:xfrm>
            <a:off x="483394" y="4450556"/>
            <a:ext cx="2781900" cy="3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GradientDescent</a:t>
            </a:r>
          </a:p>
        </p:txBody>
      </p:sp>
      <p:pic>
        <p:nvPicPr>
          <p:cNvPr id="345" name="Shape 3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450" y="4450550"/>
            <a:ext cx="357425" cy="354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Shape 34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547950" y="4430300"/>
            <a:ext cx="1992000" cy="388200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Shape 347"/>
          <p:cNvSpPr txBox="1"/>
          <p:nvPr/>
        </p:nvSpPr>
        <p:spPr>
          <a:xfrm>
            <a:off x="304800" y="1521650"/>
            <a:ext cx="6355800" cy="49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logits = tf.matmul(X,W)+b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highlight>
                  <a:srgbClr val="FFE4FF"/>
                </a:highlight>
                <a:latin typeface="Consolas"/>
                <a:ea typeface="Consolas"/>
                <a:cs typeface="Consolas"/>
                <a:sym typeface="Consolas"/>
              </a:rPr>
              <a:t>hypothesis</a:t>
            </a:r>
            <a:r>
              <a:rPr lang="en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= tf.nn.</a:t>
            </a:r>
            <a:r>
              <a:rPr b="1" lang="en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softmax</a:t>
            </a:r>
            <a:r>
              <a:rPr lang="en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(logits)</a:t>
            </a:r>
          </a:p>
        </p:txBody>
      </p:sp>
      <p:sp>
        <p:nvSpPr>
          <p:cNvPr id="348" name="Shape 348"/>
          <p:cNvSpPr txBox="1"/>
          <p:nvPr/>
        </p:nvSpPr>
        <p:spPr>
          <a:xfrm>
            <a:off x="304800" y="2434550"/>
            <a:ext cx="8515800" cy="103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" sz="16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# Cross entropy cost/loss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cost = tf.reduce_mean (-tf.reduce_sum(Y * tf.log(hypothesis), </a:t>
            </a:r>
            <a:r>
              <a:rPr lang="en" sz="1600">
                <a:solidFill>
                  <a:srgbClr val="660099"/>
                </a:solidFill>
                <a:latin typeface="Consolas"/>
                <a:ea typeface="Consolas"/>
                <a:cs typeface="Consolas"/>
                <a:sym typeface="Consolas"/>
              </a:rPr>
              <a:t>axis</a:t>
            </a:r>
            <a:r>
              <a:rPr lang="en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600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))</a:t>
            </a: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6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Shape 887"/>
          <p:cNvSpPr txBox="1"/>
          <p:nvPr/>
        </p:nvSpPr>
        <p:spPr>
          <a:xfrm>
            <a:off x="3413900" y="4715400"/>
            <a:ext cx="5814600" cy="50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100" u="sng">
                <a:solidFill>
                  <a:schemeClr val="hlink"/>
                </a:solidFill>
                <a:hlinkClick r:id="rId3"/>
              </a:rPr>
              <a:t>https://github.com/hunkim/DeepLearningZeroToAll/blob/master/lab-11-0-cnn_basics.ipynb</a:t>
            </a:r>
            <a:r>
              <a:rPr lang="en" sz="1100"/>
              <a:t> </a:t>
            </a:r>
          </a:p>
        </p:txBody>
      </p:sp>
      <p:sp>
        <p:nvSpPr>
          <p:cNvPr id="888" name="Shape 888"/>
          <p:cNvSpPr txBox="1"/>
          <p:nvPr>
            <p:ph type="title"/>
          </p:nvPr>
        </p:nvSpPr>
        <p:spPr>
          <a:xfrm>
            <a:off x="995100" y="94125"/>
            <a:ext cx="71538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MNIST Convolution layer</a:t>
            </a:r>
          </a:p>
        </p:txBody>
      </p:sp>
      <p:pic>
        <p:nvPicPr>
          <p:cNvPr id="889" name="Shape 8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100" y="1297629"/>
            <a:ext cx="9082901" cy="32777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3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Shape 894"/>
          <p:cNvSpPr txBox="1"/>
          <p:nvPr/>
        </p:nvSpPr>
        <p:spPr>
          <a:xfrm>
            <a:off x="3413900" y="4715400"/>
            <a:ext cx="5814600" cy="50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100" u="sng">
                <a:solidFill>
                  <a:schemeClr val="hlink"/>
                </a:solidFill>
                <a:hlinkClick r:id="rId3"/>
              </a:rPr>
              <a:t>https://github.com/hunkim/DeepLearningZeroToAll/blob/master/lab-11-0-cnn_basics.ipynb</a:t>
            </a:r>
            <a:r>
              <a:rPr lang="en" sz="1100"/>
              <a:t> </a:t>
            </a:r>
          </a:p>
        </p:txBody>
      </p:sp>
      <p:sp>
        <p:nvSpPr>
          <p:cNvPr id="895" name="Shape 895"/>
          <p:cNvSpPr txBox="1"/>
          <p:nvPr>
            <p:ph type="title"/>
          </p:nvPr>
        </p:nvSpPr>
        <p:spPr>
          <a:xfrm>
            <a:off x="995100" y="94125"/>
            <a:ext cx="71538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MNIST Max pooling</a:t>
            </a:r>
          </a:p>
        </p:txBody>
      </p:sp>
      <p:pic>
        <p:nvPicPr>
          <p:cNvPr id="896" name="Shape 8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532325"/>
            <a:ext cx="9144000" cy="27199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0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1" name="Shape 901"/>
          <p:cNvPicPr preferRelativeResize="0"/>
          <p:nvPr/>
        </p:nvPicPr>
        <p:blipFill rotWithShape="1">
          <a:blip r:embed="rId3">
            <a:alphaModFix amt="12000"/>
          </a:blip>
          <a:srcRect b="0" l="0" r="0" t="0"/>
          <a:stretch/>
        </p:blipFill>
        <p:spPr>
          <a:xfrm>
            <a:off x="-333956" y="762497"/>
            <a:ext cx="9636900" cy="3728700"/>
          </a:xfrm>
          <a:prstGeom prst="rect">
            <a:avLst/>
          </a:prstGeom>
          <a:noFill/>
          <a:ln>
            <a:noFill/>
          </a:ln>
        </p:spPr>
      </p:pic>
      <p:sp>
        <p:nvSpPr>
          <p:cNvPr id="902" name="Shape 902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lang="en"/>
              <a:t>CNN MNIST 99%</a:t>
            </a:r>
          </a:p>
        </p:txBody>
      </p:sp>
      <p:sp>
        <p:nvSpPr>
          <p:cNvPr id="903" name="Shape 903"/>
          <p:cNvSpPr txBox="1"/>
          <p:nvPr/>
        </p:nvSpPr>
        <p:spPr>
          <a:xfrm>
            <a:off x="1279125" y="3208031"/>
            <a:ext cx="65859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900">
                <a:latin typeface="Gill Sans"/>
                <a:ea typeface="Gill Sans"/>
                <a:cs typeface="Gill Sans"/>
                <a:sym typeface="Gill Sans"/>
              </a:rPr>
              <a:t>Sung Kim &lt;</a:t>
            </a:r>
            <a:r>
              <a:rPr lang="en" sz="1900" u="sng">
                <a:solidFill>
                  <a:srgbClr val="0000FF"/>
                </a:solidFill>
                <a:latin typeface="Gill Sans"/>
                <a:ea typeface="Gill Sans"/>
                <a:cs typeface="Gill Sans"/>
                <a:sym typeface="Gill Sans"/>
                <a:hlinkClick r:id="rId4"/>
              </a:rPr>
              <a:t>hunkim+ml@gmail.com</a:t>
            </a:r>
            <a:r>
              <a:rPr lang="en" sz="1900">
                <a:latin typeface="Gill Sans"/>
                <a:ea typeface="Gill Sans"/>
                <a:cs typeface="Gill Sans"/>
                <a:sym typeface="Gill Sans"/>
              </a:rPr>
              <a:t>&gt;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1900">
                <a:latin typeface="Gill Sans"/>
                <a:ea typeface="Gill Sans"/>
                <a:cs typeface="Gill Sans"/>
                <a:sym typeface="Gill Sans"/>
              </a:rPr>
              <a:t>Code: </a:t>
            </a:r>
            <a:r>
              <a:rPr lang="en" sz="1900" u="sng">
                <a:solidFill>
                  <a:srgbClr val="0000FF"/>
                </a:solidFill>
                <a:latin typeface="Gill Sans"/>
                <a:ea typeface="Gill Sans"/>
                <a:cs typeface="Gill Sans"/>
                <a:sym typeface="Gill Sans"/>
                <a:hlinkClick r:id="rId5"/>
              </a:rPr>
              <a:t>https://github.com/hunkim/DeepLearningZeroToAll/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</p:txBody>
      </p:sp>
      <p:grpSp>
        <p:nvGrpSpPr>
          <p:cNvPr id="904" name="Shape 904"/>
          <p:cNvGrpSpPr/>
          <p:nvPr/>
        </p:nvGrpSpPr>
        <p:grpSpPr>
          <a:xfrm>
            <a:off x="-348127" y="87975"/>
            <a:ext cx="2543803" cy="1589522"/>
            <a:chOff x="-928337" y="234600"/>
            <a:chExt cx="6783474" cy="4238725"/>
          </a:xfrm>
        </p:grpSpPr>
        <p:pic>
          <p:nvPicPr>
            <p:cNvPr id="905" name="Shape 90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-928337" y="656925"/>
              <a:ext cx="6783474" cy="3816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06" name="Shape 906"/>
            <p:cNvSpPr txBox="1"/>
            <p:nvPr/>
          </p:nvSpPr>
          <p:spPr>
            <a:xfrm>
              <a:off x="672550" y="234600"/>
              <a:ext cx="3581700" cy="105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34275" rIns="34275" wrap="square" tIns="3427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sz="1800"/>
                <a:t>With TF 1.0!</a:t>
              </a:r>
            </a:p>
          </p:txBody>
        </p:sp>
      </p:grpSp>
      <p:pic>
        <p:nvPicPr>
          <p:cNvPr id="907" name="Shape 90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546341" y="4261902"/>
            <a:ext cx="1428750" cy="7750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Shape 912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CNN</a:t>
            </a:r>
          </a:p>
        </p:txBody>
      </p:sp>
      <p:pic>
        <p:nvPicPr>
          <p:cNvPr id="913" name="Shape 9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1813" y="1275930"/>
            <a:ext cx="7880400" cy="3049200"/>
          </a:xfrm>
          <a:prstGeom prst="rect">
            <a:avLst/>
          </a:prstGeom>
          <a:noFill/>
          <a:ln>
            <a:noFill/>
          </a:ln>
        </p:spPr>
      </p:pic>
      <p:sp>
        <p:nvSpPr>
          <p:cNvPr id="914" name="Shape 914"/>
          <p:cNvSpPr/>
          <p:nvPr/>
        </p:nvSpPr>
        <p:spPr>
          <a:xfrm>
            <a:off x="5208925" y="4711825"/>
            <a:ext cx="3739800" cy="33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i="0" lang="en" sz="1200" u="none" cap="none" strike="noStrike">
                <a:solidFill>
                  <a:srgbClr val="000000"/>
                </a:solidFill>
              </a:rPr>
              <a:t>http://parse.ele.tue.nl/cluster/2/CNNArchitecture.jpg</a:t>
            </a: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8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Shape 919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Simple CNN</a:t>
            </a:r>
          </a:p>
        </p:txBody>
      </p:sp>
      <p:pic>
        <p:nvPicPr>
          <p:cNvPr id="920" name="Shape 9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6825" y="1707995"/>
            <a:ext cx="6610350" cy="2752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4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Shape 925"/>
          <p:cNvSpPr/>
          <p:nvPr/>
        </p:nvSpPr>
        <p:spPr>
          <a:xfrm>
            <a:off x="6657425" y="131100"/>
            <a:ext cx="863700" cy="1285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26" name="Shape 926"/>
          <p:cNvSpPr txBox="1"/>
          <p:nvPr/>
        </p:nvSpPr>
        <p:spPr>
          <a:xfrm>
            <a:off x="27000" y="1187400"/>
            <a:ext cx="9090000" cy="375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input placeholders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 = tf.placeholder(tf.float32, [</a:t>
            </a:r>
            <a:r>
              <a:rPr b="1"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None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784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X_img = tf.reshape(X, [-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28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28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   </a:t>
            </a:r>
            <a:r>
              <a:rPr i="1" lang="en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img 28x28x1 (black/white)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 = tf.placeholder(tf.float32, [</a:t>
            </a:r>
            <a:r>
              <a:rPr b="1"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None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i="1" lang="en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L1 ImgIn shape=(?, 28, 28, 1)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W1 = tf.Variable(tf.random_normal([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32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stddev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0.01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))</a:t>
            </a:r>
          </a:p>
          <a:p>
            <a:pPr lvl="0" rtl="0">
              <a:spcBef>
                <a:spcPts val="0"/>
              </a:spcBef>
              <a:buNone/>
            </a:pPr>
            <a:r>
              <a:rPr i="1" lang="en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   Conv     -&gt; (?, 28, 28, 32)</a:t>
            </a:r>
          </a:p>
          <a:p>
            <a:pPr lvl="0" rtl="0">
              <a:spcBef>
                <a:spcPts val="0"/>
              </a:spcBef>
              <a:buNone/>
            </a:pPr>
            <a:r>
              <a:rPr i="1" lang="en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   Pool     -&gt; (?, 14, 14, 32)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L1 = tf.nn.conv2d(X_img, W1,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strides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'SAME'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L1 = tf.nn.relu(L1)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L1 = tf.nn.max_pool(L1,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ksize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strides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'SAME'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'''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Tensor("Conv2D:0", shape=(?, 28, 28, 32), dtype=float32)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Tensor("Relu:0", shape=(?, 28, 28, 32), dtype=float32)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Tensor("MaxPool:0", shape=(?, 14, 14, 32), dtype=float32)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'''</a:t>
            </a:r>
          </a:p>
        </p:txBody>
      </p:sp>
      <p:sp>
        <p:nvSpPr>
          <p:cNvPr id="927" name="Shape 927"/>
          <p:cNvSpPr txBox="1"/>
          <p:nvPr>
            <p:ph type="title"/>
          </p:nvPr>
        </p:nvSpPr>
        <p:spPr>
          <a:xfrm>
            <a:off x="-8200" y="-18450"/>
            <a:ext cx="6617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lang="en"/>
              <a:t>Conv layer 1</a:t>
            </a:r>
          </a:p>
        </p:txBody>
      </p:sp>
      <p:sp>
        <p:nvSpPr>
          <p:cNvPr id="928" name="Shape 928"/>
          <p:cNvSpPr txBox="1"/>
          <p:nvPr/>
        </p:nvSpPr>
        <p:spPr>
          <a:xfrm>
            <a:off x="3053850" y="4702075"/>
            <a:ext cx="6215400" cy="48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https://github.com/hunkim/DeepLearningZeroToAll/blob/master/lab-11-1-mnist_cnn.py</a:t>
            </a:r>
            <a:r>
              <a:rPr lang="en" sz="1200"/>
              <a:t> </a:t>
            </a:r>
          </a:p>
        </p:txBody>
      </p:sp>
      <p:pic>
        <p:nvPicPr>
          <p:cNvPr id="929" name="Shape 9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0727" y="184125"/>
            <a:ext cx="3053273" cy="128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3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Shape 934"/>
          <p:cNvSpPr txBox="1"/>
          <p:nvPr/>
        </p:nvSpPr>
        <p:spPr>
          <a:xfrm>
            <a:off x="27000" y="775750"/>
            <a:ext cx="9090000" cy="40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'''</a:t>
            </a:r>
          </a:p>
          <a:p>
            <a:pPr lvl="0">
              <a:spcBef>
                <a:spcPts val="0"/>
              </a:spcBef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Tensor("Conv2D:0", shape=(?, 28, 28, 32), dtype=float32)</a:t>
            </a:r>
          </a:p>
          <a:p>
            <a:pPr lvl="0">
              <a:spcBef>
                <a:spcPts val="0"/>
              </a:spcBef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Tensor("Relu:0", shape=(?, 28, 28, 32), dtype=float32)</a:t>
            </a:r>
          </a:p>
          <a:p>
            <a:pPr lvl="0">
              <a:spcBef>
                <a:spcPts val="0"/>
              </a:spcBef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Tensor("MaxPool:0", shape=(?, 14, 14, 32), dtype=float32)</a:t>
            </a:r>
          </a:p>
          <a:p>
            <a:pPr lvl="0">
              <a:spcBef>
                <a:spcPts val="0"/>
              </a:spcBef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'''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spcBef>
                <a:spcPts val="0"/>
              </a:spcBef>
              <a:buNone/>
            </a:pPr>
            <a:r>
              <a:rPr i="1" lang="en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L2 ImgIn shape=(?, 14, 14, 32)</a:t>
            </a:r>
          </a:p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W2 = tf.Variable(tf.random_normal([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32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64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stddev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0.01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))</a:t>
            </a:r>
          </a:p>
          <a:p>
            <a:pPr lvl="0">
              <a:spcBef>
                <a:spcPts val="0"/>
              </a:spcBef>
              <a:buNone/>
            </a:pPr>
            <a:r>
              <a:rPr i="1" lang="en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   Conv      -&gt;(?, 14, 14, 64)</a:t>
            </a:r>
          </a:p>
          <a:p>
            <a:pPr lvl="0">
              <a:spcBef>
                <a:spcPts val="0"/>
              </a:spcBef>
              <a:buNone/>
            </a:pPr>
            <a:r>
              <a:rPr i="1" lang="en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   Pool      -&gt;(?, 7, 7, 64)</a:t>
            </a:r>
          </a:p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L2 = tf.nn.conv2d(L1, W2,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strides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'SAME'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L2 = tf.nn.relu(L2)</a:t>
            </a:r>
          </a:p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L2 = tf.nn.max_pool(L2,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ksize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strides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'SAME'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L2 = tf.reshape(L2, [-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7 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*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7 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*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64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</a:t>
            </a:r>
          </a:p>
          <a:p>
            <a:pPr lvl="0">
              <a:spcBef>
                <a:spcPts val="0"/>
              </a:spcBef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'''</a:t>
            </a:r>
          </a:p>
          <a:p>
            <a:pPr lvl="0">
              <a:spcBef>
                <a:spcPts val="0"/>
              </a:spcBef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Tensor("Conv2D_1:0", shape=(?, 14, 14, 64), dtype=float32)</a:t>
            </a:r>
          </a:p>
          <a:p>
            <a:pPr lvl="0">
              <a:spcBef>
                <a:spcPts val="0"/>
              </a:spcBef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Tensor("Relu_1:0", shape=(?, 14, 14, 64), dtype=float32)</a:t>
            </a:r>
          </a:p>
          <a:p>
            <a:pPr lvl="0">
              <a:spcBef>
                <a:spcPts val="0"/>
              </a:spcBef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Tensor("MaxPool_1:0", shape=(?, 7, 7, 64), dtype=float32)</a:t>
            </a:r>
          </a:p>
          <a:p>
            <a:pPr lvl="0">
              <a:spcBef>
                <a:spcPts val="0"/>
              </a:spcBef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Tensor("Reshape_1:0", shape=(?, 3136), dtype=float32)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35" name="Shape 935"/>
          <p:cNvSpPr txBox="1"/>
          <p:nvPr>
            <p:ph type="title"/>
          </p:nvPr>
        </p:nvSpPr>
        <p:spPr>
          <a:xfrm>
            <a:off x="-8188" y="-1845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lang="en"/>
              <a:t>Conv layer 2</a:t>
            </a:r>
          </a:p>
        </p:txBody>
      </p:sp>
      <p:sp>
        <p:nvSpPr>
          <p:cNvPr id="936" name="Shape 936"/>
          <p:cNvSpPr txBox="1"/>
          <p:nvPr/>
        </p:nvSpPr>
        <p:spPr>
          <a:xfrm>
            <a:off x="3053850" y="4702075"/>
            <a:ext cx="6215400" cy="48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https://github.com/hunkim/DeepLearningZeroToAll/blob/master/lab-11-1-mnist_cnn.py</a:t>
            </a:r>
            <a:r>
              <a:rPr lang="en" sz="1200"/>
              <a:t> </a:t>
            </a:r>
          </a:p>
        </p:txBody>
      </p:sp>
      <p:sp>
        <p:nvSpPr>
          <p:cNvPr id="937" name="Shape 937"/>
          <p:cNvSpPr/>
          <p:nvPr/>
        </p:nvSpPr>
        <p:spPr>
          <a:xfrm>
            <a:off x="7495625" y="131100"/>
            <a:ext cx="918300" cy="1285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938" name="Shape 9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0727" y="184125"/>
            <a:ext cx="3053273" cy="128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2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Shape 943"/>
          <p:cNvSpPr txBox="1"/>
          <p:nvPr/>
        </p:nvSpPr>
        <p:spPr>
          <a:xfrm>
            <a:off x="27000" y="928150"/>
            <a:ext cx="9090000" cy="40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'''</a:t>
            </a:r>
          </a:p>
          <a:p>
            <a:pPr lvl="0">
              <a:spcBef>
                <a:spcPts val="0"/>
              </a:spcBef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Tensor("Conv2D_1:0", shape=(?, 14, 14, 64), dtype=float32)</a:t>
            </a:r>
          </a:p>
          <a:p>
            <a:pPr lvl="0">
              <a:spcBef>
                <a:spcPts val="0"/>
              </a:spcBef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Tensor("Relu_1:0", shape=(?, 14, 14, 64), dtype=float32)</a:t>
            </a:r>
          </a:p>
          <a:p>
            <a:pPr lvl="0">
              <a:spcBef>
                <a:spcPts val="0"/>
              </a:spcBef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Tensor("MaxPool_1:0", shape=(?, 7, 7, 64), dtype=float32)</a:t>
            </a:r>
          </a:p>
          <a:p>
            <a:pPr lvl="0">
              <a:spcBef>
                <a:spcPts val="0"/>
              </a:spcBef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Tensor("Reshape_1:0", shape=(?, 3136), dtype=float32)</a:t>
            </a:r>
          </a:p>
          <a:p>
            <a:pPr lvl="0">
              <a:spcBef>
                <a:spcPts val="0"/>
              </a:spcBef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'''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L2 = tf.reshape(L2, [-</a:t>
            </a:r>
            <a:r>
              <a:rPr lang="en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</a:rPr>
              <a:t>7 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* </a:t>
            </a:r>
            <a:r>
              <a:rPr lang="en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</a:rPr>
              <a:t>7 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* </a:t>
            </a:r>
            <a:r>
              <a:rPr lang="en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</a:rPr>
              <a:t>64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])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spcBef>
                <a:spcPts val="0"/>
              </a:spcBef>
              <a:buNone/>
            </a:pPr>
            <a:r>
              <a:rPr i="1" lang="en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Final FC 7x7x64 inputs -&gt; 10 outputs</a:t>
            </a:r>
          </a:p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W3 = tf.get_variable(</a:t>
            </a: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"W3"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7 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*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7 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*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64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initializer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=tf.contrib.layers.xavier_initializer())</a:t>
            </a:r>
          </a:p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 = tf.Variable(tf.random_normal([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]))</a:t>
            </a:r>
          </a:p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hypothesis = tf.matmul(L2, W3) + b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spcBef>
                <a:spcPts val="0"/>
              </a:spcBef>
              <a:buNone/>
            </a:pPr>
            <a:r>
              <a:rPr i="1" lang="en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define cost/loss &amp; optimizer</a:t>
            </a:r>
          </a:p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cost = tf.reduce_mean(tf.nn.softmax_cross_entropy_with_logits(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logits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=hypothesis,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labels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=Y))</a:t>
            </a:r>
          </a:p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optimizer = tf.train.AdamOptimizer(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learning_rate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=learning_rate).minimize(cost)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44" name="Shape 944"/>
          <p:cNvSpPr txBox="1"/>
          <p:nvPr>
            <p:ph type="title"/>
          </p:nvPr>
        </p:nvSpPr>
        <p:spPr>
          <a:xfrm>
            <a:off x="-8188" y="-1845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lang="en"/>
              <a:t>Fully Connected (FC, Dense)</a:t>
            </a:r>
            <a:r>
              <a:rPr lang="en"/>
              <a:t> layer</a:t>
            </a:r>
          </a:p>
        </p:txBody>
      </p:sp>
      <p:sp>
        <p:nvSpPr>
          <p:cNvPr id="945" name="Shape 945"/>
          <p:cNvSpPr txBox="1"/>
          <p:nvPr/>
        </p:nvSpPr>
        <p:spPr>
          <a:xfrm>
            <a:off x="3053850" y="4702075"/>
            <a:ext cx="6215400" cy="48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https://github.com/hunkim/DeepLearningZeroToAll/blob/master/lab-11-1-mnist_cnn.py</a:t>
            </a:r>
            <a:r>
              <a:rPr lang="en" sz="1200"/>
              <a:t> </a:t>
            </a:r>
          </a:p>
        </p:txBody>
      </p:sp>
      <p:sp>
        <p:nvSpPr>
          <p:cNvPr id="946" name="Shape 946"/>
          <p:cNvSpPr/>
          <p:nvPr/>
        </p:nvSpPr>
        <p:spPr>
          <a:xfrm>
            <a:off x="8333825" y="1706600"/>
            <a:ext cx="719400" cy="1081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947" name="Shape 9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14527" y="1479525"/>
            <a:ext cx="3053273" cy="128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Shape 952"/>
          <p:cNvSpPr txBox="1"/>
          <p:nvPr>
            <p:ph type="title"/>
          </p:nvPr>
        </p:nvSpPr>
        <p:spPr>
          <a:xfrm>
            <a:off x="6033308" y="152400"/>
            <a:ext cx="33393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lang="en"/>
              <a:t>Training and Evaluation</a:t>
            </a:r>
          </a:p>
        </p:txBody>
      </p:sp>
      <p:sp>
        <p:nvSpPr>
          <p:cNvPr id="953" name="Shape 953"/>
          <p:cNvSpPr txBox="1"/>
          <p:nvPr/>
        </p:nvSpPr>
        <p:spPr>
          <a:xfrm>
            <a:off x="3053850" y="4702075"/>
            <a:ext cx="6215400" cy="48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https://github.com/hunkim/DeepLearningZeroToAll/blob/master/lab-11-1-mnist_cnn.py</a:t>
            </a:r>
            <a:r>
              <a:rPr lang="en" sz="1200"/>
              <a:t> </a:t>
            </a:r>
          </a:p>
        </p:txBody>
      </p:sp>
      <p:sp>
        <p:nvSpPr>
          <p:cNvPr id="954" name="Shape 954"/>
          <p:cNvSpPr txBox="1"/>
          <p:nvPr/>
        </p:nvSpPr>
        <p:spPr>
          <a:xfrm>
            <a:off x="0" y="152400"/>
            <a:ext cx="8075100" cy="481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initialize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sess = tf.Session()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sess.run(tf.global_variables_initializer())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train my model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'Learning stared. It takes sometime.'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epoch 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range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(training_epochs):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avg_cost =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total_batch = </a:t>
            </a: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(mnist.train.num_examples / batch_size)   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 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range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(total_batch):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batch_xs, batch_ys = mnist.train.next_batch(batch_size)       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feed_dict = {X: batch_xs, Y: batch_ys}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c, _, = sess.run([cost, optimizer], </a:t>
            </a:r>
            <a:r>
              <a:rPr lang="en" sz="12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feed_dict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=feed_dict)       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avg_cost += c / total_batch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'Epoch:'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'%04d'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% (epoch +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), 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'cost ='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'{:.9f}'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.format(avg_cost))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'Learning Finished!'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Test model and check accuracy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correct_prediction = tf.equal(tf.argmax(hypothesis,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), tf.argmax(Y,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accuracy = tf.reduce_mean(tf.cast(correct_prediction, tf.float32))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'Accuracy:'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sess.run(accuracy, </a:t>
            </a:r>
            <a:r>
              <a:rPr lang="en" sz="12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feed_dict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={X: mnist.test.images, Y: mnist.test.labels}))</a:t>
            </a: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8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Shape 959"/>
          <p:cNvSpPr txBox="1"/>
          <p:nvPr/>
        </p:nvSpPr>
        <p:spPr>
          <a:xfrm>
            <a:off x="3053850" y="4702075"/>
            <a:ext cx="6215400" cy="48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https://github.com/hunkim/DeepLearningZeroToAll/blob/master/lab-11-1-mnist_cnn.py</a:t>
            </a:r>
            <a:r>
              <a:rPr lang="en" sz="1200"/>
              <a:t> </a:t>
            </a:r>
          </a:p>
        </p:txBody>
      </p:sp>
      <p:sp>
        <p:nvSpPr>
          <p:cNvPr id="960" name="Shape 960"/>
          <p:cNvSpPr txBox="1"/>
          <p:nvPr/>
        </p:nvSpPr>
        <p:spPr>
          <a:xfrm>
            <a:off x="0" y="152400"/>
            <a:ext cx="8075100" cy="481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initialize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sess = tf.Session()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sess.run(tf.global_variables_initializer())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train my model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'Learning stared. It takes sometime.'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epoch 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range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(training_epochs):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avg_cost =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total_batch = </a:t>
            </a: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(mnist.train.num_examples / batch_size)   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for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 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range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(total_batch):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batch_xs, batch_ys = mnist.train.next_batch(batch_size)       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feed_dict = {X: batch_xs, Y: batch_ys}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c, _, = sess.run([cost, optimizer], </a:t>
            </a:r>
            <a:r>
              <a:rPr lang="en" sz="12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feed_dict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=feed_dict)       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avg_cost += c / total_batch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'Epoch:'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'%04d'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% (epoch +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), 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'cost ='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'{:.9f}'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.format(avg_cost))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'Learning Finished!'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Test model and check accuracy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correct_prediction = tf.equal(tf.argmax(hypothesis,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), tf.argmax(Y,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accuracy = tf.reduce_mean(tf.cast(correct_prediction, tf.float32))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'Accuracy:'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sess.run(accuracy, </a:t>
            </a:r>
            <a:r>
              <a:rPr lang="en" sz="12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feed_dict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={X: mnist.test.images, Y: mnist.test.labels}))</a:t>
            </a:r>
          </a:p>
        </p:txBody>
      </p:sp>
      <p:sp>
        <p:nvSpPr>
          <p:cNvPr id="961" name="Shape 961"/>
          <p:cNvSpPr txBox="1"/>
          <p:nvPr/>
        </p:nvSpPr>
        <p:spPr>
          <a:xfrm>
            <a:off x="6690725" y="1438200"/>
            <a:ext cx="2359800" cy="27315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Epoch: 0001 cost = 0.340291267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Epoch: 0002 cost = 0.090731326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Epoch: 0003 cost = 0.064477619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Epoch: 0004 cost = 0.050683064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...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Epoch: 0011 cost = 0.017758641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Epoch: 0012 cost = 0.014156652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Epoch: 0013 cost = 0.012397016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Epoch: 0014 cost = 0.010693789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Epoch: 0015 cost = 0.009469977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Learning Finished!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Accuracy: </a:t>
            </a:r>
            <a:r>
              <a:rPr b="1" lang="en" sz="180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0.9885</a:t>
            </a:r>
          </a:p>
        </p:txBody>
      </p:sp>
      <p:sp>
        <p:nvSpPr>
          <p:cNvPr id="962" name="Shape 962"/>
          <p:cNvSpPr txBox="1"/>
          <p:nvPr>
            <p:ph type="title"/>
          </p:nvPr>
        </p:nvSpPr>
        <p:spPr>
          <a:xfrm>
            <a:off x="6033308" y="152400"/>
            <a:ext cx="33393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lang="en"/>
              <a:t>Training and Evaluation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Shape 353"/>
          <p:cNvSpPr txBox="1"/>
          <p:nvPr>
            <p:ph type="title"/>
          </p:nvPr>
        </p:nvSpPr>
        <p:spPr>
          <a:xfrm>
            <a:off x="304800" y="-323259"/>
            <a:ext cx="85725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Softmax Classifier</a:t>
            </a:r>
          </a:p>
        </p:txBody>
      </p:sp>
      <p:pic>
        <p:nvPicPr>
          <p:cNvPr id="354" name="Shape 3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50" y="1090550"/>
            <a:ext cx="357425" cy="35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Shape 3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450" y="2300112"/>
            <a:ext cx="357425" cy="354838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Shape 356"/>
          <p:cNvSpPr txBox="1"/>
          <p:nvPr/>
        </p:nvSpPr>
        <p:spPr>
          <a:xfrm>
            <a:off x="483394" y="2315231"/>
            <a:ext cx="2781900" cy="3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Cost?</a:t>
            </a:r>
          </a:p>
        </p:txBody>
      </p:sp>
      <p:sp>
        <p:nvSpPr>
          <p:cNvPr id="357" name="Shape 357"/>
          <p:cNvSpPr txBox="1"/>
          <p:nvPr/>
        </p:nvSpPr>
        <p:spPr>
          <a:xfrm>
            <a:off x="483394" y="1105706"/>
            <a:ext cx="2781900" cy="3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Model? (Hypothesis?)</a:t>
            </a:r>
          </a:p>
        </p:txBody>
      </p:sp>
      <p:sp>
        <p:nvSpPr>
          <p:cNvPr id="358" name="Shape 358"/>
          <p:cNvSpPr txBox="1"/>
          <p:nvPr/>
        </p:nvSpPr>
        <p:spPr>
          <a:xfrm>
            <a:off x="702275" y="4631475"/>
            <a:ext cx="8231400" cy="66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train = tf.train.GradientDescentOptimizer(</a:t>
            </a:r>
            <a:r>
              <a:rPr lang="en">
                <a:solidFill>
                  <a:srgbClr val="660099"/>
                </a:solidFill>
                <a:latin typeface="Consolas"/>
                <a:ea typeface="Consolas"/>
                <a:cs typeface="Consolas"/>
                <a:sym typeface="Consolas"/>
              </a:rPr>
              <a:t>learning_rate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</a:rPr>
              <a:t>0.01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).minimize(cost)</a:t>
            </a:r>
          </a:p>
        </p:txBody>
      </p:sp>
      <p:sp>
        <p:nvSpPr>
          <p:cNvPr id="359" name="Shape 359"/>
          <p:cNvSpPr txBox="1"/>
          <p:nvPr/>
        </p:nvSpPr>
        <p:spPr>
          <a:xfrm>
            <a:off x="483394" y="4450556"/>
            <a:ext cx="2781900" cy="3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GradientDescent</a:t>
            </a:r>
          </a:p>
        </p:txBody>
      </p:sp>
      <p:pic>
        <p:nvPicPr>
          <p:cNvPr id="360" name="Shape 3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450" y="4450550"/>
            <a:ext cx="357425" cy="354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Shape 36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547950" y="4430300"/>
            <a:ext cx="1992000" cy="388200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Shape 362"/>
          <p:cNvSpPr txBox="1"/>
          <p:nvPr/>
        </p:nvSpPr>
        <p:spPr>
          <a:xfrm>
            <a:off x="304800" y="1521650"/>
            <a:ext cx="6355800" cy="49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logits = tf.matmul(X,W)+b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600">
                <a:solidFill>
                  <a:srgbClr val="B7B7B7"/>
                </a:solidFill>
                <a:highlight>
                  <a:srgbClr val="FFE4FF"/>
                </a:highlight>
                <a:latin typeface="Consolas"/>
                <a:ea typeface="Consolas"/>
                <a:cs typeface="Consolas"/>
                <a:sym typeface="Consolas"/>
              </a:rPr>
              <a:t>hypothesis</a:t>
            </a:r>
            <a:r>
              <a:rPr lang="en" sz="1600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= tf.nn.</a:t>
            </a:r>
            <a:r>
              <a:rPr b="1" lang="en" sz="1600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softmax</a:t>
            </a:r>
            <a:r>
              <a:rPr lang="en" sz="1600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(logits)</a:t>
            </a:r>
          </a:p>
        </p:txBody>
      </p:sp>
      <p:sp>
        <p:nvSpPr>
          <p:cNvPr id="363" name="Shape 363"/>
          <p:cNvSpPr txBox="1"/>
          <p:nvPr/>
        </p:nvSpPr>
        <p:spPr>
          <a:xfrm>
            <a:off x="304800" y="2434550"/>
            <a:ext cx="8515800" cy="103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" sz="16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# Cross entropy cost/loss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6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cost = tf.reduce_mean (-tf.reduce_sum(Y * tf.log(hypothesis), axis=1))</a:t>
            </a:r>
          </a:p>
        </p:txBody>
      </p:sp>
      <p:sp>
        <p:nvSpPr>
          <p:cNvPr id="364" name="Shape 364"/>
          <p:cNvSpPr txBox="1"/>
          <p:nvPr/>
        </p:nvSpPr>
        <p:spPr>
          <a:xfrm>
            <a:off x="304800" y="3219950"/>
            <a:ext cx="8750400" cy="84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cost = tf.reduce_mean(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tf.nn.softmax_cross_entropy_with_logits(</a:t>
            </a:r>
            <a:r>
              <a:rPr lang="en" sz="1600">
                <a:solidFill>
                  <a:srgbClr val="660099"/>
                </a:solidFill>
                <a:latin typeface="Consolas"/>
                <a:ea typeface="Consolas"/>
                <a:cs typeface="Consolas"/>
                <a:sym typeface="Consolas"/>
              </a:rPr>
              <a:t>logits</a:t>
            </a:r>
            <a:r>
              <a:rPr lang="en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=logits, </a:t>
            </a:r>
            <a:r>
              <a:rPr lang="en" sz="1600">
                <a:solidFill>
                  <a:srgbClr val="660099"/>
                </a:solidFill>
                <a:latin typeface="Consolas"/>
                <a:ea typeface="Consolas"/>
                <a:cs typeface="Consolas"/>
                <a:sym typeface="Consolas"/>
              </a:rPr>
              <a:t>labels</a:t>
            </a:r>
            <a:r>
              <a:rPr lang="en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=Y))</a:t>
            </a: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Shape 967"/>
          <p:cNvSpPr txBox="1"/>
          <p:nvPr>
            <p:ph type="title"/>
          </p:nvPr>
        </p:nvSpPr>
        <p:spPr>
          <a:xfrm>
            <a:off x="2745925" y="171800"/>
            <a:ext cx="3339300" cy="8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lang="en"/>
              <a:t>Deep CNN</a:t>
            </a:r>
          </a:p>
        </p:txBody>
      </p:sp>
      <p:sp>
        <p:nvSpPr>
          <p:cNvPr id="968" name="Shape 968"/>
          <p:cNvSpPr txBox="1"/>
          <p:nvPr/>
        </p:nvSpPr>
        <p:spPr>
          <a:xfrm>
            <a:off x="3683475" y="4778275"/>
            <a:ext cx="5460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Image credit: </a:t>
            </a:r>
            <a:r>
              <a:rPr lang="en" sz="1200" u="sng">
                <a:solidFill>
                  <a:schemeClr val="hlink"/>
                </a:solidFill>
                <a:latin typeface="Gill Sans"/>
                <a:ea typeface="Gill Sans"/>
                <a:cs typeface="Gill Sans"/>
                <a:sym typeface="Gill Sans"/>
                <a:hlinkClick r:id="rId3"/>
              </a:rPr>
              <a:t>http://personal.ie.cuhk.edu.hk/~ccloy/project_target_code/index.html</a:t>
            </a:r>
            <a:r>
              <a:rPr lang="en" sz="12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</a:p>
        </p:txBody>
      </p:sp>
      <p:pic>
        <p:nvPicPr>
          <p:cNvPr id="969" name="Shape 9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624425"/>
            <a:ext cx="8839201" cy="24335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3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Shape 974"/>
          <p:cNvSpPr txBox="1"/>
          <p:nvPr/>
        </p:nvSpPr>
        <p:spPr>
          <a:xfrm>
            <a:off x="4606875" y="-176700"/>
            <a:ext cx="45999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b="1" sz="900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L3 ImgIn shape=(?, 7, 7, 64)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W3 = tf.Variable(tf.random_normal([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64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128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stddev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0.01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   Conv      -&gt;(?, 7, 7, 128)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   Pool      -&gt;(?, 4, 4, 128)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   Reshape   -&gt;(?, 4 * 4 * 128) # Flatten them for FC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L3 = tf.nn.conv2d(L2, W3,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strides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'SAME'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L3 = tf.nn.relu(L3)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L3 = tf.nn.max_pool(L3,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ksize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strides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'SAME'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L3 = tf.nn.dropout(L3,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keep_prob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=keep_prob)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L3 = tf.reshape(L3, [-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128 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*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4 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*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'''Tensor("Conv2D_2:0", shape=(?, 7, 7, 128), dtype=float32)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Tensor("Relu_2:0", shape=(?, 7, 7, 128), dtype=float32)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Tensor("MaxPool_2:0", shape=(?, 4, 4, 128), dtype=float32)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Tensor("dropout_2/mul:0", shape=(?, 4, 4, 128), dtype=float32)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Tensor("Reshape_1:0", shape=(?, 2048), dtype=float32)'''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L4 FC 4x4x128 inputs -&gt; 625 outputs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W4 = tf.get_variable(</a:t>
            </a: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"W4"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128 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*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4 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*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625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initializer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=tf.contrib.layers.xavier_initializer())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b4 = tf.Variable(tf.random_normal([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625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L4 = tf.nn.relu(tf.matmul(L3, W4) + b4)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L4 = tf.nn.dropout(L4,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keep_prob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=keep_prob)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'''Tensor("Relu_3:0", shape=(?, 625), dtype=float32)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Tensor("dropout_3/mul:0", shape=(?, 625), dtype=float32)'''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L5 Final FC 625 inputs -&gt; 10 outputs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W5 = tf.get_variable(</a:t>
            </a: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"W5"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625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initializer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=tf.contrib.layers.xavier_initializer())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b5 = tf.Variable(tf.random_normal([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hypothesis = tf.matmul(L4, W5) + b5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'''Tensor("add_1:0", shape=(?, 10), dtype=float32)'''</a:t>
            </a:r>
          </a:p>
        </p:txBody>
      </p:sp>
      <p:sp>
        <p:nvSpPr>
          <p:cNvPr id="975" name="Shape 975"/>
          <p:cNvSpPr txBox="1"/>
          <p:nvPr>
            <p:ph type="title"/>
          </p:nvPr>
        </p:nvSpPr>
        <p:spPr>
          <a:xfrm>
            <a:off x="6414300" y="76200"/>
            <a:ext cx="3339300" cy="8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lang="en" sz="3000"/>
              <a:t>Deep CNN</a:t>
            </a:r>
          </a:p>
        </p:txBody>
      </p:sp>
      <p:sp>
        <p:nvSpPr>
          <p:cNvPr id="976" name="Shape 976"/>
          <p:cNvSpPr txBox="1"/>
          <p:nvPr/>
        </p:nvSpPr>
        <p:spPr>
          <a:xfrm>
            <a:off x="2800350" y="4778275"/>
            <a:ext cx="6697500" cy="48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https://github.com/hunkim/DeepLearningZeroToAll/blob/master/lab-11-2-mnist_deep_cnn.py</a:t>
            </a:r>
            <a:r>
              <a:rPr lang="en" sz="1200">
                <a:solidFill>
                  <a:schemeClr val="dk1"/>
                </a:solidFill>
              </a:rPr>
              <a:t> </a:t>
            </a:r>
          </a:p>
        </p:txBody>
      </p:sp>
      <p:sp>
        <p:nvSpPr>
          <p:cNvPr id="977" name="Shape 977"/>
          <p:cNvSpPr txBox="1"/>
          <p:nvPr/>
        </p:nvSpPr>
        <p:spPr>
          <a:xfrm>
            <a:off x="76200" y="103875"/>
            <a:ext cx="4503000" cy="46743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L1 ImgIn shape=(?, 28, 28, 1)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W1 = tf.Variable(tf.random_normal([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32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stddev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0.01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   Conv     -&gt; (?, 28, 28, 32)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   Pool     -&gt; (?, 14, 14, 32)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L1 = tf.nn.conv2d(X_img, W1,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strides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'SAME'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L1 = tf.nn.relu(L1)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L1 = tf.nn.max_pool(L1,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ksize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  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strides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'SAME'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L1 = tf.nn.dropout(L1,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keep_prob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=keep_prob)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'''Tensor("Conv2D:0", shape=(?, 28, 28, 32), dtype=float32)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Tensor("Relu:0", shape=(?, 28, 28, 32), dtype=float32)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Tensor("MaxPool:0", shape=(?, 14, 14, 32), dtype=float32)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Tensor("dropout/mul:0", shape=(?, 14, 14, 32), dtype=float32)'''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b="1" sz="900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L2 ImgIn shape=(?, 14, 14, 32)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W2 = tf.Variable(tf.random_normal([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32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64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stddev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0.01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   Conv      -&gt;(?, 14, 14, 64)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   Pool      -&gt;(?, 7, 7, 64)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L2 = tf.nn.conv2d(L1, W2,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strides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'SAME'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L2 = tf.nn.relu(L2)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L2 = tf.nn.max_pool(L2,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ksize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  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strides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'SAME'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L2 = tf.nn.dropout(L2,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keep_prob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=keep_prob)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'''Tensor("Conv2D_1:0", shape=(?, 14, 14, 64), dtype=float32)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Tensor("Relu_1:0", shape=(?, 14, 14, 64), dtype=float32)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Tensor("MaxPool_1:0", shape=(?, 7, 7, 64), dtype=float32)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Tensor("dropout_1/mul:0", shape=(?, 7, 7, 64), dtype=float32)'''</a:t>
            </a: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1" name="Shape 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Shape 982"/>
          <p:cNvSpPr txBox="1"/>
          <p:nvPr>
            <p:ph type="title"/>
          </p:nvPr>
        </p:nvSpPr>
        <p:spPr>
          <a:xfrm>
            <a:off x="6414300" y="76200"/>
            <a:ext cx="3339300" cy="8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lang="en"/>
              <a:t>Deep CNN</a:t>
            </a:r>
          </a:p>
        </p:txBody>
      </p:sp>
      <p:sp>
        <p:nvSpPr>
          <p:cNvPr id="983" name="Shape 983"/>
          <p:cNvSpPr txBox="1"/>
          <p:nvPr/>
        </p:nvSpPr>
        <p:spPr>
          <a:xfrm>
            <a:off x="2800350" y="4778275"/>
            <a:ext cx="6697500" cy="48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https://github.com/hunkim/DeepLearningZeroToAll/blob/master/lab-11-2-mnist_deep_cnn.py</a:t>
            </a:r>
            <a:r>
              <a:rPr lang="en" sz="1200">
                <a:solidFill>
                  <a:schemeClr val="dk1"/>
                </a:solidFill>
              </a:rPr>
              <a:t> </a:t>
            </a:r>
          </a:p>
        </p:txBody>
      </p:sp>
      <p:sp>
        <p:nvSpPr>
          <p:cNvPr id="984" name="Shape 984"/>
          <p:cNvSpPr txBox="1"/>
          <p:nvPr/>
        </p:nvSpPr>
        <p:spPr>
          <a:xfrm>
            <a:off x="76200" y="103875"/>
            <a:ext cx="4503000" cy="48165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L1 ImgIn shape=(?, 28, 28, 1)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W1 = tf.Variable(tf.random_normal([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32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stddev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0.01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   Conv     -&gt; (?, 28, 28, 32)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   Pool     -&gt; (?, 14, 14, 32)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L1 = tf.nn.conv2d(X_img, W1,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strides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'SAME'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L1 = tf.nn.relu(L1)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L1 = tf.nn.max_pool(L1,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ksize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  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strides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'SAME'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L1 = tf.nn.dropout(L1,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keep_prob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=keep_prob)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'''Tensor("Conv2D:0", shape=(?, 28, 28, 32), dtype=float32)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Tensor("Relu:0", shape=(?, 28, 28, 32), dtype=float32)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Tensor("MaxPool:0", shape=(?, 14, 14, 32), dtype=float32)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Tensor("dropout/mul:0", shape=(?, 14, 14, 32), dtype=float32)'''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...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...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L4 FC 4x4x128 inputs -&gt; 625 outputs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W4 = tf.get_variable(</a:t>
            </a: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"W4"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128 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*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4 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*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625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initializer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=tf.contrib.layers.xavier_initializer())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b4 = tf.Variable(tf.random_normal([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625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L4 = tf.nn.relu(tf.matmul(L3, W4) + b4)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L4 = tf.nn.dropout(L4,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keep_prob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=keep_prob)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'''Tensor("Relu_3:0", shape=(?, 625), dtype=float32)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Tensor("dropout_3/mul:0", shape=(?, 625), dtype=float32)'''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L5 Final FC 625 inputs -&gt; 10 outputs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W5 = tf.get_variable(</a:t>
            </a: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"W5"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625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initializer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=tf.contrib.layers.xavier_initializer())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b5 = tf.Variable(tf.random_normal([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hypothesis = tf.matmul(L4, W5) + b5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'''Tensor("add_1:0", shape=(?, 10), dtype=float32)'''</a:t>
            </a:r>
          </a:p>
        </p:txBody>
      </p:sp>
      <p:sp>
        <p:nvSpPr>
          <p:cNvPr id="985" name="Shape 985"/>
          <p:cNvSpPr txBox="1"/>
          <p:nvPr/>
        </p:nvSpPr>
        <p:spPr>
          <a:xfrm>
            <a:off x="4755125" y="859400"/>
            <a:ext cx="4503000" cy="220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11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Test model and check accuracy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correct_prediction = tf.equal(tf.argmax(hypothesis,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), 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tf.argmax(Y,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accuracy = tf.reduce_mean(tf.cast(correct_prediction,tf.float32))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1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1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'Accuracy:'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sess.run(accuracy, 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feed_dict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={X: mnist.test.images, 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Y: mnist.test.labels, keep_prob: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}))</a:t>
            </a:r>
          </a:p>
        </p:txBody>
      </p:sp>
      <p:sp>
        <p:nvSpPr>
          <p:cNvPr id="986" name="Shape 986"/>
          <p:cNvSpPr txBox="1"/>
          <p:nvPr/>
        </p:nvSpPr>
        <p:spPr>
          <a:xfrm>
            <a:off x="5541275" y="3062300"/>
            <a:ext cx="2930700" cy="1498800"/>
          </a:xfrm>
          <a:prstGeom prst="rect">
            <a:avLst/>
          </a:prstGeom>
          <a:noFill/>
          <a:ln cap="flat" cmpd="sng" w="19050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Epoch: 0013 cost = 0.027188021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Epoch: 0014 cost = 0.023604777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Epoch: 0015 cost = 0.024607201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Learning Finished!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Accuracy: </a:t>
            </a:r>
            <a:r>
              <a:rPr b="1" lang="en" sz="3500">
                <a:solidFill>
                  <a:srgbClr val="783F04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0.9938</a:t>
            </a: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0" name="Shape 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1" name="Shape 991"/>
          <p:cNvPicPr preferRelativeResize="0"/>
          <p:nvPr/>
        </p:nvPicPr>
        <p:blipFill rotWithShape="1">
          <a:blip r:embed="rId3">
            <a:alphaModFix amt="12000"/>
          </a:blip>
          <a:srcRect b="0" l="0" r="0" t="0"/>
          <a:stretch/>
        </p:blipFill>
        <p:spPr>
          <a:xfrm>
            <a:off x="-333956" y="762497"/>
            <a:ext cx="9636900" cy="3728700"/>
          </a:xfrm>
          <a:prstGeom prst="rect">
            <a:avLst/>
          </a:prstGeom>
          <a:noFill/>
          <a:ln>
            <a:noFill/>
          </a:ln>
        </p:spPr>
      </p:pic>
      <p:sp>
        <p:nvSpPr>
          <p:cNvPr id="992" name="Shape 992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lang="en"/>
              <a:t>Class, Layers, Ensemble</a:t>
            </a:r>
          </a:p>
        </p:txBody>
      </p:sp>
      <p:sp>
        <p:nvSpPr>
          <p:cNvPr id="993" name="Shape 993"/>
          <p:cNvSpPr txBox="1"/>
          <p:nvPr/>
        </p:nvSpPr>
        <p:spPr>
          <a:xfrm>
            <a:off x="1279125" y="3208031"/>
            <a:ext cx="65859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900">
                <a:latin typeface="Gill Sans"/>
                <a:ea typeface="Gill Sans"/>
                <a:cs typeface="Gill Sans"/>
                <a:sym typeface="Gill Sans"/>
              </a:rPr>
              <a:t>Sung Kim &lt;</a:t>
            </a:r>
            <a:r>
              <a:rPr lang="en" sz="1900" u="sng">
                <a:solidFill>
                  <a:srgbClr val="0000FF"/>
                </a:solidFill>
                <a:latin typeface="Gill Sans"/>
                <a:ea typeface="Gill Sans"/>
                <a:cs typeface="Gill Sans"/>
                <a:sym typeface="Gill Sans"/>
                <a:hlinkClick r:id="rId4"/>
              </a:rPr>
              <a:t>hunkim+ml@gmail.com</a:t>
            </a:r>
            <a:r>
              <a:rPr lang="en" sz="1900">
                <a:latin typeface="Gill Sans"/>
                <a:ea typeface="Gill Sans"/>
                <a:cs typeface="Gill Sans"/>
                <a:sym typeface="Gill Sans"/>
              </a:rPr>
              <a:t>&gt;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1900">
                <a:latin typeface="Gill Sans"/>
                <a:ea typeface="Gill Sans"/>
                <a:cs typeface="Gill Sans"/>
                <a:sym typeface="Gill Sans"/>
              </a:rPr>
              <a:t>Code: </a:t>
            </a:r>
            <a:r>
              <a:rPr lang="en" sz="1900" u="sng">
                <a:solidFill>
                  <a:srgbClr val="0000FF"/>
                </a:solidFill>
                <a:latin typeface="Gill Sans"/>
                <a:ea typeface="Gill Sans"/>
                <a:cs typeface="Gill Sans"/>
                <a:sym typeface="Gill Sans"/>
                <a:hlinkClick r:id="rId5"/>
              </a:rPr>
              <a:t>https://github.com/hunkim/DeepLearningZeroToAll/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</p:txBody>
      </p:sp>
      <p:grpSp>
        <p:nvGrpSpPr>
          <p:cNvPr id="994" name="Shape 994"/>
          <p:cNvGrpSpPr/>
          <p:nvPr/>
        </p:nvGrpSpPr>
        <p:grpSpPr>
          <a:xfrm>
            <a:off x="-348127" y="87975"/>
            <a:ext cx="2543803" cy="1589522"/>
            <a:chOff x="-928337" y="234600"/>
            <a:chExt cx="6783474" cy="4238725"/>
          </a:xfrm>
        </p:grpSpPr>
        <p:pic>
          <p:nvPicPr>
            <p:cNvPr id="995" name="Shape 99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-928337" y="656925"/>
              <a:ext cx="6783474" cy="3816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96" name="Shape 996"/>
            <p:cNvSpPr txBox="1"/>
            <p:nvPr/>
          </p:nvSpPr>
          <p:spPr>
            <a:xfrm>
              <a:off x="672550" y="234600"/>
              <a:ext cx="3581700" cy="105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34275" rIns="34275" wrap="square" tIns="3427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sz="1800"/>
                <a:t>With TF 1.0!</a:t>
              </a:r>
            </a:p>
          </p:txBody>
        </p:sp>
      </p:grpSp>
      <p:pic>
        <p:nvPicPr>
          <p:cNvPr id="997" name="Shape 99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546341" y="4261902"/>
            <a:ext cx="1428750" cy="7750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Shape 1002"/>
          <p:cNvSpPr txBox="1"/>
          <p:nvPr>
            <p:ph type="title"/>
          </p:nvPr>
        </p:nvSpPr>
        <p:spPr>
          <a:xfrm>
            <a:off x="5576100" y="76200"/>
            <a:ext cx="3339300" cy="8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lang="en"/>
              <a:t>CNN</a:t>
            </a:r>
          </a:p>
        </p:txBody>
      </p:sp>
      <p:sp>
        <p:nvSpPr>
          <p:cNvPr id="1003" name="Shape 1003"/>
          <p:cNvSpPr txBox="1"/>
          <p:nvPr/>
        </p:nvSpPr>
        <p:spPr>
          <a:xfrm>
            <a:off x="2800350" y="4778275"/>
            <a:ext cx="6697500" cy="48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https://github.com/hunkim/DeepLearningZeroToAll/blob/master/lab-11-2-mnist_deep_cnn.py</a:t>
            </a:r>
            <a:r>
              <a:rPr lang="en" sz="1200">
                <a:solidFill>
                  <a:schemeClr val="dk1"/>
                </a:solidFill>
              </a:rPr>
              <a:t> </a:t>
            </a:r>
          </a:p>
        </p:txBody>
      </p:sp>
      <p:sp>
        <p:nvSpPr>
          <p:cNvPr id="1004" name="Shape 1004"/>
          <p:cNvSpPr txBox="1"/>
          <p:nvPr/>
        </p:nvSpPr>
        <p:spPr>
          <a:xfrm>
            <a:off x="76200" y="103875"/>
            <a:ext cx="4503000" cy="48165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L1 ImgIn shape=(?, 28, 28, 1)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W1 = tf.Variable(tf.random_normal([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32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stddev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0.01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   Conv     -&gt; (?, 28, 28, 32)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   Pool     -&gt; (?, 14, 14, 32)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L1 = tf.nn.conv2d(X_img, W1,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strides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'SAME'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L1 = tf.nn.relu(L1)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L1 = tf.nn.max_pool(L1,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ksize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  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strides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'SAME'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L1 = tf.nn.dropout(L1,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keep_prob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=keep_prob)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'''Tensor("Conv2D:0", shape=(?, 28, 28, 32), dtype=float32)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Tensor("Relu:0", shape=(?, 28, 28, 32), dtype=float32)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Tensor("MaxPool:0", shape=(?, 14, 14, 32), dtype=float32)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Tensor("dropout/mul:0", shape=(?, 14, 14, 32), dtype=float32)'''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...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...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L4 FC 4x4x128 inputs -&gt; 625 outputs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W4 = tf.get_variable(</a:t>
            </a: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"W4"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128 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*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4 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*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625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initializer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=tf.contrib.layers.xavier_initializer())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b4 = tf.Variable(tf.random_normal([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625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L4 = tf.nn.relu(tf.matmul(L3, W4) + b4)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L4 = tf.nn.dropout(L4,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keep_prob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=keep_prob)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'''Tensor("Relu_3:0", shape=(?, 625), dtype=float32)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Tensor("dropout_3/mul:0", shape=(?, 625), dtype=float32)'''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L5 Final FC 625 inputs -&gt; 10 outputs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W5 = tf.get_variable(</a:t>
            </a: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"W5"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625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initializer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=tf.contrib.layers.xavier_initializer())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b5 = tf.Variable(tf.random_normal([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hypothesis = tf.matmul(L4, W5) + b5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'''Tensor("add_1:0", shape=(?, 10), dtype=float32)'''</a:t>
            </a:r>
          </a:p>
        </p:txBody>
      </p:sp>
      <p:sp>
        <p:nvSpPr>
          <p:cNvPr id="1005" name="Shape 1005"/>
          <p:cNvSpPr txBox="1"/>
          <p:nvPr/>
        </p:nvSpPr>
        <p:spPr>
          <a:xfrm>
            <a:off x="4755125" y="859400"/>
            <a:ext cx="4503000" cy="220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11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Test model and check accuracy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correct_prediction = tf.equal(tf.argmax(hypothesis,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), 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tf.argmax(Y,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accuracy = tf.reduce_mean(tf.cast(correct_prediction,tf.float32))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1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1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'Accuracy:'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sess.run(accuracy, 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feed_dict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={X: mnist.test.images, 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Y: mnist.test.labels, keep_prob: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}))</a:t>
            </a:r>
          </a:p>
        </p:txBody>
      </p:sp>
      <p:sp>
        <p:nvSpPr>
          <p:cNvPr id="1006" name="Shape 1006"/>
          <p:cNvSpPr txBox="1"/>
          <p:nvPr/>
        </p:nvSpPr>
        <p:spPr>
          <a:xfrm>
            <a:off x="5541275" y="3062300"/>
            <a:ext cx="2930700" cy="1498800"/>
          </a:xfrm>
          <a:prstGeom prst="rect">
            <a:avLst/>
          </a:prstGeom>
          <a:noFill/>
          <a:ln cap="flat" cmpd="sng" w="19050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Epoch: 0013 cost = 0.027188021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Epoch: 0014 cost = 0.023604777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Epoch: 0015 cost = 0.024607201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Learning Finished!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Accuracy: </a:t>
            </a:r>
            <a:r>
              <a:rPr b="1" lang="en" sz="3500">
                <a:solidFill>
                  <a:srgbClr val="783F04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0.9938</a:t>
            </a: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0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Shape 1011"/>
          <p:cNvSpPr txBox="1"/>
          <p:nvPr>
            <p:ph type="title"/>
          </p:nvPr>
        </p:nvSpPr>
        <p:spPr>
          <a:xfrm>
            <a:off x="5423700" y="-76200"/>
            <a:ext cx="3339300" cy="8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lang="en"/>
              <a:t>Python Class</a:t>
            </a:r>
          </a:p>
        </p:txBody>
      </p:sp>
      <p:sp>
        <p:nvSpPr>
          <p:cNvPr id="1012" name="Shape 1012"/>
          <p:cNvSpPr txBox="1"/>
          <p:nvPr/>
        </p:nvSpPr>
        <p:spPr>
          <a:xfrm>
            <a:off x="2800350" y="4778275"/>
            <a:ext cx="6697500" cy="48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https://github.com/hunkim/DeepLearningZeroToAll/blob/master/lab-11-3-mnist_cnn_class.py</a:t>
            </a:r>
            <a:r>
              <a:rPr lang="en" sz="1200"/>
              <a:t> </a:t>
            </a:r>
          </a:p>
        </p:txBody>
      </p:sp>
      <p:sp>
        <p:nvSpPr>
          <p:cNvPr id="1013" name="Shape 1013"/>
          <p:cNvSpPr txBox="1"/>
          <p:nvPr/>
        </p:nvSpPr>
        <p:spPr>
          <a:xfrm>
            <a:off x="0" y="27675"/>
            <a:ext cx="4885200" cy="503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22222"/>
              <a:buFont typeface="Arial"/>
              <a:buNone/>
            </a:pPr>
            <a:r>
              <a:rPr b="1" lang="en" sz="9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class 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Model: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22222"/>
              <a:buFont typeface="Arial"/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9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" sz="900">
                <a:solidFill>
                  <a:srgbClr val="B200B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9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sess, name):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22222"/>
              <a:buFont typeface="Arial"/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9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.sess = sess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22222"/>
              <a:buFont typeface="Arial"/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9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.name = name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9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._build_net()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22222"/>
              <a:buFont typeface="Arial"/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9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_build_net(</a:t>
            </a:r>
            <a:r>
              <a:rPr lang="en" sz="9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):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22222"/>
              <a:buFont typeface="Arial"/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b="1" lang="en" sz="9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with 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tf.variable_scope(</a:t>
            </a:r>
            <a:r>
              <a:rPr lang="en" sz="9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.name):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22222"/>
              <a:buFont typeface="Arial"/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input place holders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22222"/>
              <a:buFont typeface="Arial"/>
              <a:buNone/>
            </a:pP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lang="en" sz="9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.X = tf.placeholder(tf.float32, [</a:t>
            </a:r>
            <a:r>
              <a:rPr b="1" lang="en" sz="9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None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784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22222"/>
              <a:buFont typeface="Arial"/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img 28x28x1 (black/white)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22222"/>
              <a:buFont typeface="Arial"/>
              <a:buNone/>
            </a:pP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X_img = tf.reshape(</a:t>
            </a:r>
            <a:r>
              <a:rPr lang="en" sz="9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.X, [-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28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28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22222"/>
              <a:buFont typeface="Arial"/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lang="en" sz="9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.Y = tf.placeholder(tf.float32, [</a:t>
            </a:r>
            <a:r>
              <a:rPr b="1" lang="en" sz="9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None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22222"/>
              <a:buFont typeface="Arial"/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L1 ImgIn shape=(?, 28, 28, 1)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22222"/>
              <a:buFont typeface="Arial"/>
              <a:buNone/>
            </a:pP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W1 = tf.Variable(tf.random_normal([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32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22222"/>
              <a:buFont typeface="Arial"/>
              <a:buNone/>
            </a:pP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                                  stddev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0.01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22222"/>
              <a:buFont typeface="Arial"/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...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22222"/>
              <a:buFont typeface="Arial"/>
              <a:buNone/>
            </a:pPr>
            <a:r>
              <a:rPr b="1" lang="en" sz="9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predict(</a:t>
            </a:r>
            <a:r>
              <a:rPr lang="en" sz="9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x_test, keep_prop=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1.0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):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9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 sz="9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.sess.run(</a:t>
            </a:r>
            <a:r>
              <a:rPr lang="en" sz="9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.logits, 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22222"/>
              <a:buFont typeface="Arial"/>
              <a:buNone/>
            </a:pP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feed_dict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={</a:t>
            </a:r>
            <a:r>
              <a:rPr lang="en" sz="9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.X: x_test, </a:t>
            </a:r>
            <a:r>
              <a:rPr lang="en" sz="9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.keep_prob: keep_prop})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22222"/>
              <a:buFont typeface="Arial"/>
              <a:buNone/>
            </a:pPr>
            <a:r>
              <a:rPr b="1" lang="en" sz="9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get_accuracy(</a:t>
            </a:r>
            <a:r>
              <a:rPr lang="en" sz="9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x_test, y_test, keep_prop=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1.0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):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9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 sz="9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.sess.run(</a:t>
            </a:r>
            <a:r>
              <a:rPr lang="en" sz="9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.accuracy, 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22222"/>
              <a:buFont typeface="Arial"/>
              <a:buNone/>
            </a:pP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feed_dict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={</a:t>
            </a:r>
            <a:r>
              <a:rPr lang="en" sz="9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.X: x_test, </a:t>
            </a:r>
            <a:r>
              <a:rPr lang="en" sz="9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.Y: y_test, </a:t>
            </a:r>
            <a:r>
              <a:rPr lang="en" sz="9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.keep_prob: keep_prop})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22222"/>
              <a:buFont typeface="Arial"/>
              <a:buNone/>
            </a:pPr>
            <a:r>
              <a:rPr b="1" lang="en" sz="9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train(</a:t>
            </a:r>
            <a:r>
              <a:rPr lang="en" sz="9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x_data, y_data, keep_prop=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0.7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):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22222"/>
              <a:buFont typeface="Arial"/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9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 sz="9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.sess.run([</a:t>
            </a:r>
            <a:r>
              <a:rPr lang="en" sz="9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.cost, </a:t>
            </a:r>
            <a:r>
              <a:rPr lang="en" sz="9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.optimizer],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feed_dict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={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22222"/>
              <a:buFont typeface="Arial"/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9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.X: x_data, </a:t>
            </a:r>
            <a:r>
              <a:rPr lang="en" sz="9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.Y: y_data, </a:t>
            </a:r>
            <a:r>
              <a:rPr lang="en" sz="9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.keep_prob: keep_prop})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i="1" sz="9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014" name="Shape 1014"/>
          <p:cNvSpPr txBox="1"/>
          <p:nvPr/>
        </p:nvSpPr>
        <p:spPr>
          <a:xfrm>
            <a:off x="4522250" y="699825"/>
            <a:ext cx="4587000" cy="31260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-69850" lvl="0" mar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10000"/>
              <a:buFont typeface="Arial"/>
              <a:buNone/>
            </a:pP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initialize</a:t>
            </a:r>
          </a:p>
          <a:p>
            <a:pPr indent="-69850" lvl="0" mar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10000"/>
              <a:buFont typeface="Arial"/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sess = tf.Session()</a:t>
            </a:r>
          </a:p>
          <a:p>
            <a:pPr indent="-69850" lvl="0" mar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10000"/>
              <a:buFont typeface="Arial"/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m1 = Model(sess, 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"m1"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-69850" lvl="0" mar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-69850" lvl="0" mar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10000"/>
              <a:buFont typeface="Arial"/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sess.run(tf.global_variables_initializer())</a:t>
            </a:r>
          </a:p>
          <a:p>
            <a:pPr indent="-69850" lvl="0" mar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-69850" lvl="0" mar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10000"/>
              <a:buFont typeface="Arial"/>
              <a:buNone/>
            </a:pPr>
            <a:r>
              <a:rPr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'Learning Started!'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-69850" lvl="0" mar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-69850" lvl="0" mar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10000"/>
              <a:buFont typeface="Arial"/>
              <a:buNone/>
            </a:pP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train my model</a:t>
            </a:r>
          </a:p>
          <a:p>
            <a:pPr indent="-69850" lvl="0" mar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10000"/>
              <a:buFont typeface="Arial"/>
              <a:buNone/>
            </a:pP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epoch 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range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(training_epochs):</a:t>
            </a:r>
          </a:p>
          <a:p>
            <a:pPr indent="-69850" lvl="0" mar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10000"/>
              <a:buFont typeface="Arial"/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avg_cost =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</a:p>
          <a:p>
            <a:pPr indent="-69850" lvl="0" mar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10000"/>
              <a:buFont typeface="Arial"/>
              <a:buNone/>
            </a:pP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total_batch = </a:t>
            </a:r>
            <a:r>
              <a:rPr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(mnist.train.num_examples / batch_size)</a:t>
            </a:r>
          </a:p>
          <a:p>
            <a:pPr indent="-69850" lvl="0" mar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-69850" lvl="0" mar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10000"/>
              <a:buFont typeface="Arial"/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 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range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(total_batch):</a:t>
            </a:r>
          </a:p>
          <a:p>
            <a:pPr indent="-69850" lvl="0" mar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10000"/>
              <a:buFont typeface="Arial"/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batch_xs, batch_ys = mnist.train.next_batch(batch_size)</a:t>
            </a:r>
          </a:p>
          <a:p>
            <a:pPr indent="-69850" lvl="0" mar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10000"/>
              <a:buFont typeface="Arial"/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c, _ = m1.train(batch_xs, batch_ys)</a:t>
            </a:r>
          </a:p>
          <a:p>
            <a:pPr indent="-69850" lvl="0" mar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10000"/>
              <a:buFont typeface="Arial"/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avg_cost += c / total_batc</a:t>
            </a: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9" name="Shape 10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-40176"/>
            <a:ext cx="7239848" cy="4955077"/>
          </a:xfrm>
          <a:prstGeom prst="rect">
            <a:avLst/>
          </a:prstGeom>
          <a:noFill/>
          <a:ln>
            <a:noFill/>
          </a:ln>
        </p:spPr>
      </p:pic>
      <p:sp>
        <p:nvSpPr>
          <p:cNvPr id="1020" name="Shape 1020"/>
          <p:cNvSpPr txBox="1"/>
          <p:nvPr>
            <p:ph type="title"/>
          </p:nvPr>
        </p:nvSpPr>
        <p:spPr>
          <a:xfrm>
            <a:off x="5804700" y="76200"/>
            <a:ext cx="3339300" cy="8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lang="en"/>
              <a:t>tf.layers</a:t>
            </a:r>
          </a:p>
        </p:txBody>
      </p:sp>
      <p:sp>
        <p:nvSpPr>
          <p:cNvPr id="1021" name="Shape 1021"/>
          <p:cNvSpPr txBox="1"/>
          <p:nvPr/>
        </p:nvSpPr>
        <p:spPr>
          <a:xfrm>
            <a:off x="5783200" y="4770900"/>
            <a:ext cx="4325700" cy="44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100" u="sng">
                <a:solidFill>
                  <a:schemeClr val="hlink"/>
                </a:solidFill>
                <a:hlinkClick r:id="rId4"/>
              </a:rPr>
              <a:t>https://www.tensorflow.org/api_docs/python/tf/layers</a:t>
            </a:r>
            <a:r>
              <a:rPr lang="en" sz="1100">
                <a:solidFill>
                  <a:schemeClr val="dk1"/>
                </a:solidFill>
              </a:rPr>
              <a:t> </a:t>
            </a: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5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Shape 1026"/>
          <p:cNvSpPr txBox="1"/>
          <p:nvPr>
            <p:ph type="title"/>
          </p:nvPr>
        </p:nvSpPr>
        <p:spPr>
          <a:xfrm>
            <a:off x="5804700" y="76200"/>
            <a:ext cx="3339300" cy="8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lang="en"/>
              <a:t>tf.layers</a:t>
            </a:r>
          </a:p>
        </p:txBody>
      </p:sp>
      <p:sp>
        <p:nvSpPr>
          <p:cNvPr id="1027" name="Shape 1027"/>
          <p:cNvSpPr txBox="1"/>
          <p:nvPr/>
        </p:nvSpPr>
        <p:spPr>
          <a:xfrm>
            <a:off x="3098450" y="4778275"/>
            <a:ext cx="6704100" cy="48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100" u="sng">
                <a:solidFill>
                  <a:schemeClr val="hlink"/>
                </a:solidFill>
                <a:hlinkClick r:id="rId3"/>
              </a:rPr>
              <a:t>https://github.com/hunkim/DeepLearningZeroToAll/blob/master/lab-11-4-mnist_cnn_layers.py</a:t>
            </a:r>
            <a:r>
              <a:rPr lang="en" sz="1100">
                <a:solidFill>
                  <a:schemeClr val="dk1"/>
                </a:solidFill>
              </a:rPr>
              <a:t> </a:t>
            </a:r>
          </a:p>
        </p:txBody>
      </p:sp>
      <p:sp>
        <p:nvSpPr>
          <p:cNvPr id="1028" name="Shape 1028"/>
          <p:cNvSpPr txBox="1"/>
          <p:nvPr/>
        </p:nvSpPr>
        <p:spPr>
          <a:xfrm>
            <a:off x="587625" y="347250"/>
            <a:ext cx="7701600" cy="211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10000"/>
              <a:buFont typeface="Arial"/>
              <a:buNone/>
            </a:pP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L1 ImgIn shape=(?, 28, 28, 1)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10000"/>
              <a:buFont typeface="Arial"/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W1 = tf.Variable(tf.random_normal([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32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 sz="10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stddev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0.01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10000"/>
              <a:buFont typeface="Arial"/>
              <a:buNone/>
            </a:pP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   Conv     -&gt; (?, 28, 28, 32)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10000"/>
              <a:buFont typeface="Arial"/>
              <a:buNone/>
            </a:pP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   Pool     -&gt; (?, 14, 14, 32)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10000"/>
              <a:buFont typeface="Arial"/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L1 = tf.nn.conv2d(X_img, W1, </a:t>
            </a:r>
            <a:r>
              <a:rPr lang="en" sz="10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strides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 sz="10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'SAME'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10000"/>
              <a:buFont typeface="Arial"/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L1 = tf.nn.relu(L1)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10000"/>
              <a:buFont typeface="Arial"/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L1 = tf.nn.max_pool(L1, </a:t>
            </a:r>
            <a:r>
              <a:rPr lang="en" sz="10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ksize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 sz="10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strides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 sz="10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'SAME'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L1 = tf.nn.dropout(L1, </a:t>
            </a:r>
            <a:r>
              <a:rPr lang="en" sz="10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keep_prob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0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.keep_prob)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…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L2 ImgIn shape=(?, 14, 14, 32)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W2 = tf.Variable(tf.random_normal([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32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64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 sz="10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stddev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0.01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029" name="Shape 1029"/>
          <p:cNvSpPr txBox="1"/>
          <p:nvPr/>
        </p:nvSpPr>
        <p:spPr>
          <a:xfrm>
            <a:off x="262125" y="2502875"/>
            <a:ext cx="8495100" cy="22290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" sz="11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Convolutional Layer #1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conv1 = tf.layers.conv2d(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inputs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=X_img,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filters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32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11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"SAME"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activation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=tf.nn.relu)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pool1 = tf.layers.max_pooling2d(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inputs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=conv1, 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pool_size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11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"SAME"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strides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>
              <a:spcBef>
                <a:spcPts val="0"/>
              </a:spcBef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dropout1 = tf.layers.dropout(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inputs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=pool1,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rate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0.7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training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1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.training)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spcBef>
                <a:spcPts val="0"/>
              </a:spcBef>
              <a:buNone/>
            </a:pPr>
            <a:r>
              <a:rPr i="1" lang="en" sz="11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Convolutional Layer #2</a:t>
            </a:r>
          </a:p>
          <a:p>
            <a:pPr lvl="0">
              <a:spcBef>
                <a:spcPts val="0"/>
              </a:spcBef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conv2 = tf.layers.conv2d(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inputs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=dropout1,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filters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64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11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"SAME"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activation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=tf.nn.relu)</a:t>
            </a:r>
          </a:p>
          <a:p>
            <a:pPr lvl="0">
              <a:spcBef>
                <a:spcPts val="0"/>
              </a:spcBef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…</a:t>
            </a:r>
          </a:p>
          <a:p>
            <a:pPr lvl="0">
              <a:spcBef>
                <a:spcPts val="0"/>
              </a:spcBef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flat = tf.reshape(dropout3, [-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128 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*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4 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*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</a:t>
            </a:r>
          </a:p>
          <a:p>
            <a:pPr lvl="0">
              <a:spcBef>
                <a:spcPts val="0"/>
              </a:spcBef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dense4 = tf.layers.dense(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inputs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=flat, 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units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625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activation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=tf.nn.relu)</a:t>
            </a:r>
          </a:p>
          <a:p>
            <a:pPr lvl="0">
              <a:spcBef>
                <a:spcPts val="0"/>
              </a:spcBef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dropout4 = tf.layers.dropout(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inputs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=dense4, 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rate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0.5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training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1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.training)</a:t>
            </a:r>
          </a:p>
          <a:p>
            <a:pPr lvl="0">
              <a:spcBef>
                <a:spcPts val="0"/>
              </a:spcBef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...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3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Shape 1034"/>
          <p:cNvSpPr txBox="1"/>
          <p:nvPr>
            <p:ph type="title"/>
          </p:nvPr>
        </p:nvSpPr>
        <p:spPr>
          <a:xfrm>
            <a:off x="1812750" y="-37402"/>
            <a:ext cx="5518500" cy="8010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Ensemble  </a:t>
            </a:r>
          </a:p>
        </p:txBody>
      </p:sp>
      <p:pic>
        <p:nvPicPr>
          <p:cNvPr id="1035" name="Shape 10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7054" y="782550"/>
            <a:ext cx="4769884" cy="4056150"/>
          </a:xfrm>
          <a:prstGeom prst="rect">
            <a:avLst/>
          </a:prstGeom>
          <a:noFill/>
          <a:ln>
            <a:noFill/>
          </a:ln>
        </p:spPr>
      </p:pic>
      <p:sp>
        <p:nvSpPr>
          <p:cNvPr id="1036" name="Shape 1036"/>
          <p:cNvSpPr txBox="1"/>
          <p:nvPr/>
        </p:nvSpPr>
        <p:spPr>
          <a:xfrm>
            <a:off x="4689300" y="4857650"/>
            <a:ext cx="45945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100" u="sng">
                <a:solidFill>
                  <a:schemeClr val="hlink"/>
                </a:solidFill>
                <a:hlinkClick r:id="rId4"/>
              </a:rPr>
              <a:t>http://rasbt.github.io/mlxtend/user_guide/classifier/StackingClassifier/</a:t>
            </a:r>
            <a:r>
              <a:rPr lang="en" sz="1100"/>
              <a:t> </a:t>
            </a: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0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Shape 1041"/>
          <p:cNvSpPr txBox="1"/>
          <p:nvPr/>
        </p:nvSpPr>
        <p:spPr>
          <a:xfrm>
            <a:off x="3080650" y="35625"/>
            <a:ext cx="57774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models = []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num_models =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7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 sz="13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 </a:t>
            </a:r>
            <a:r>
              <a:rPr b="1" lang="en" sz="13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3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range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(num_models):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models.append(Model(sess, </a:t>
            </a:r>
            <a:r>
              <a:rPr b="1" lang="en" sz="13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"model" 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+ </a:t>
            </a:r>
            <a:r>
              <a:rPr lang="en" sz="13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(m)))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3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sess.run(tf.global_variables_initializer())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3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3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'Learning Started!'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3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train my model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 sz="13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epoch </a:t>
            </a:r>
            <a:r>
              <a:rPr b="1" lang="en" sz="13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3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range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(training_epochs):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avg_cost_list = np.zeros(</a:t>
            </a:r>
            <a:r>
              <a:rPr lang="en" sz="13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(models))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total_batch = </a:t>
            </a:r>
            <a:r>
              <a:rPr lang="en" sz="13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(mnist.train.num_examples / batch_size)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3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 </a:t>
            </a:r>
            <a:r>
              <a:rPr b="1" lang="en" sz="13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3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range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(total_batch):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batch_xs, batch_ys =mnist.train.next_batch(batch_size)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3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train each model</a:t>
            </a:r>
          </a:p>
          <a:p>
            <a:pPr lvl="0" rtl="0">
              <a:spcBef>
                <a:spcPts val="0"/>
              </a:spcBef>
              <a:buNone/>
            </a:pP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b="1" lang="en" sz="13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m_idx, m </a:t>
            </a:r>
            <a:r>
              <a:rPr b="1" lang="en" sz="13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3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enumerate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(models):</a:t>
            </a:r>
          </a:p>
          <a:p>
            <a:pPr lvl="0">
              <a:spcBef>
                <a:spcPts val="0"/>
              </a:spcBef>
              <a:buNone/>
            </a:pP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c, _ = m.train(batch_xs, batch_ys)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avg_cost_list[m_idx] += c / total_batch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3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3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3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'Epoch:'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b="1" lang="en" sz="13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'%04d'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%(epoch +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),</a:t>
            </a:r>
            <a:r>
              <a:rPr b="1" lang="en" sz="13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'cost ='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avg_cost_list)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3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13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3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'Learning Finished!'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</p:txBody>
      </p:sp>
      <p:sp>
        <p:nvSpPr>
          <p:cNvPr id="1042" name="Shape 1042"/>
          <p:cNvSpPr txBox="1"/>
          <p:nvPr/>
        </p:nvSpPr>
        <p:spPr>
          <a:xfrm>
            <a:off x="224400" y="2145775"/>
            <a:ext cx="2776200" cy="22347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1150">
                <a:solidFill>
                  <a:srgbClr val="000080"/>
                </a:solidFill>
                <a:highlight>
                  <a:srgbClr val="FFFFFF"/>
                </a:highlight>
              </a:rPr>
              <a:t>class 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</a:rPr>
              <a:t>Model: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1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</a:rPr>
              <a:t>   </a:t>
            </a:r>
            <a:r>
              <a:rPr b="1" lang="en" sz="1150">
                <a:solidFill>
                  <a:srgbClr val="000080"/>
                </a:solidFill>
                <a:highlight>
                  <a:srgbClr val="FFFFFF"/>
                </a:highlight>
              </a:rPr>
              <a:t>def </a:t>
            </a:r>
            <a:r>
              <a:rPr lang="en" sz="1150">
                <a:solidFill>
                  <a:srgbClr val="B200B2"/>
                </a:solidFill>
                <a:highlight>
                  <a:srgbClr val="FFFFFF"/>
                </a:highlight>
              </a:rPr>
              <a:t>__init__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</a:rPr>
              <a:t>(</a:t>
            </a:r>
            <a:r>
              <a:rPr lang="en" sz="1150">
                <a:solidFill>
                  <a:srgbClr val="94558D"/>
                </a:solidFill>
                <a:highlight>
                  <a:srgbClr val="FFFFFF"/>
                </a:highlight>
              </a:rPr>
              <a:t>self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</a:rPr>
              <a:t>, sess, name):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</a:rPr>
              <a:t>       </a:t>
            </a:r>
            <a:r>
              <a:rPr lang="en" sz="1150">
                <a:solidFill>
                  <a:srgbClr val="94558D"/>
                </a:solidFill>
                <a:highlight>
                  <a:srgbClr val="FFFFFF"/>
                </a:highlight>
              </a:rPr>
              <a:t>self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</a:rPr>
              <a:t>.sess = sess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</a:rPr>
              <a:t>       </a:t>
            </a:r>
            <a:r>
              <a:rPr lang="en" sz="1150">
                <a:solidFill>
                  <a:srgbClr val="94558D"/>
                </a:solidFill>
                <a:highlight>
                  <a:srgbClr val="FFFFFF"/>
                </a:highlight>
              </a:rPr>
              <a:t>self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</a:rPr>
              <a:t>.name = name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</a:rPr>
              <a:t>       </a:t>
            </a:r>
            <a:r>
              <a:rPr lang="en" sz="1150">
                <a:solidFill>
                  <a:srgbClr val="94558D"/>
                </a:solidFill>
                <a:highlight>
                  <a:srgbClr val="FFFFFF"/>
                </a:highlight>
              </a:rPr>
              <a:t>self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</a:rPr>
              <a:t>._build_net()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1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</a:rPr>
              <a:t>   </a:t>
            </a:r>
            <a:r>
              <a:rPr b="1" lang="en" sz="1150">
                <a:solidFill>
                  <a:srgbClr val="000080"/>
                </a:solidFill>
                <a:highlight>
                  <a:srgbClr val="FFFFFF"/>
                </a:highlight>
              </a:rPr>
              <a:t>def 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</a:rPr>
              <a:t>_build_net(</a:t>
            </a:r>
            <a:r>
              <a:rPr lang="en" sz="1150">
                <a:solidFill>
                  <a:srgbClr val="94558D"/>
                </a:solidFill>
                <a:highlight>
                  <a:srgbClr val="FFFFFF"/>
                </a:highlight>
              </a:rPr>
              <a:t>self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</a:rPr>
              <a:t>):</a:t>
            </a:r>
          </a:p>
          <a:p>
            <a:pPr lvl="0">
              <a:spcBef>
                <a:spcPts val="0"/>
              </a:spcBef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</a:rPr>
              <a:t>       </a:t>
            </a:r>
            <a:r>
              <a:rPr b="1" lang="en" sz="1150">
                <a:solidFill>
                  <a:srgbClr val="000080"/>
                </a:solidFill>
                <a:highlight>
                  <a:srgbClr val="FFFFFF"/>
                </a:highlight>
              </a:rPr>
              <a:t>with 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</a:rPr>
              <a:t>tf.variable_scope(</a:t>
            </a:r>
            <a:r>
              <a:rPr lang="en" sz="1150">
                <a:solidFill>
                  <a:srgbClr val="94558D"/>
                </a:solidFill>
                <a:highlight>
                  <a:srgbClr val="FFFFFF"/>
                </a:highlight>
              </a:rPr>
              <a:t>self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</a:rPr>
              <a:t>.name):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1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</a:rPr>
              <a:t>  ...</a:t>
            </a:r>
          </a:p>
        </p:txBody>
      </p:sp>
      <p:sp>
        <p:nvSpPr>
          <p:cNvPr id="1043" name="Shape 1043"/>
          <p:cNvSpPr txBox="1"/>
          <p:nvPr>
            <p:ph type="title"/>
          </p:nvPr>
        </p:nvSpPr>
        <p:spPr>
          <a:xfrm>
            <a:off x="-224400" y="186325"/>
            <a:ext cx="3448800" cy="1576500"/>
          </a:xfrm>
          <a:prstGeom prst="rect">
            <a:avLst/>
          </a:prstGeom>
        </p:spPr>
        <p:txBody>
          <a:bodyPr anchorCtr="0" anchor="b" bIns="34275" lIns="34275" rIns="34275" wrap="square" tIns="34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Ensemble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training  </a:t>
            </a:r>
          </a:p>
        </p:txBody>
      </p:sp>
      <p:sp>
        <p:nvSpPr>
          <p:cNvPr id="1044" name="Shape 1044"/>
          <p:cNvSpPr txBox="1"/>
          <p:nvPr/>
        </p:nvSpPr>
        <p:spPr>
          <a:xfrm>
            <a:off x="2578500" y="4778275"/>
            <a:ext cx="7224000" cy="48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100" u="sng">
                <a:solidFill>
                  <a:schemeClr val="hlink"/>
                </a:solidFill>
                <a:hlinkClick r:id="rId3"/>
              </a:rPr>
              <a:t>https://github.com/hunkim/DeepLearningZeroToAll/blob/master/lab-11-5-mnist_cnn_ensemble_layers.py</a:t>
            </a:r>
            <a:r>
              <a:rPr lang="en" sz="1100"/>
              <a:t>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